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40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8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9.xml.rels" ContentType="application/vnd.openxmlformats-package.relationships+xml"/>
  <Override PartName="/ppt/notesSlides/notesSlide39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29.xml.rels" ContentType="application/vnd.openxmlformats-package.relationships+xml"/>
  <Override PartName="/ppt/slides/_rels/slide14.xml.rels" ContentType="application/vnd.openxmlformats-package.relationships+xml"/>
  <Override PartName="/ppt/slides/_rels/slide38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36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5.xml.rels" ContentType="application/vnd.openxmlformats-package.relationships+xml"/>
  <Override PartName="/ppt/slides/_rels/slide10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2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.xml.rels" ContentType="application/vnd.openxmlformats-package.relationships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42.xml" ContentType="application/vnd.openxmlformats-officedocument.presentationml.slide+xml"/>
  <Override PartName="/ppt/slides/slide8.xml" ContentType="application/vnd.openxmlformats-officedocument.presentationml.slide+xml"/>
  <Override PartName="/ppt/slides/slide17.xml" ContentType="application/vnd.openxmlformats-officedocument.presentationml.slide+xml"/>
  <Override PartName="/ppt/slides/slide41.xml" ContentType="application/vnd.openxmlformats-officedocument.presentationml.slide+xml"/>
  <Override PartName="/ppt/slides/slide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Clique para editar o formato de notas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lang="pt-BR" sz="1400">
                <a:latin typeface="Times New Roman"/>
              </a:rPr>
              <a:t>&lt;cabeçalho&gt;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pt-BR" sz="1400">
                <a:latin typeface="Times New Roman"/>
              </a:rPr>
              <a:t>&lt;data/hora&gt;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pt-BR" sz="1400">
                <a:latin typeface="Times New Roman"/>
              </a:rPr>
              <a:t>&lt;rodapé&gt;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EE91B8D2-FCC9-4AC2-9BC1-F4528CAB4592}" type="slidenum">
              <a:rPr lang="pt-BR" sz="1400">
                <a:latin typeface="Times New Roman"/>
              </a:rPr>
              <a:t>&lt;número&gt;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9B3799D3-4293-4712-8462-0ECA341079C4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AE97176-D8C8-4CC3-B437-ADB8BC5C8571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00E6CD9-7423-41C0-B54F-3A09C39A0931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3E2F3D8-A621-47C3-9B84-E214F3A1BA5B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107C873-43DD-470F-B357-9F23299FBF20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464A6C3F-ABD0-4651-915A-19532BA54AC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34E7776-325E-4AF2-8808-C252228F4FC3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90265703-ECB8-41C5-8C62-B819A1B3F23E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73ABC191-FF59-488D-B9D1-C7795B55E4E4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92669C36-EF94-4D4E-8DA5-8831DC8F9B8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7281F282-890A-4DBD-B950-9B2FD9651850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4585C41-BCE7-43FF-8085-E0F6273BB6F6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27ADD1F-1692-49CF-94A3-B7145D546FDB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A5076EE-A8ED-4B46-B72F-2E34EAAE77A4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1D3FE389-1C5F-42F9-9588-73DC975CF14A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B1EDE938-6398-4E9C-BA5D-8A1BB44EB54E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AC890693-A004-4C7E-BB44-26F7AA62D23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95D46D5-C66D-4618-92AD-A9A35B1C4999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4CB717C-8444-4E86-94F1-F232004256E2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657F1DA-F3D0-4925-BED2-A588DF37649C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1 de 5</a:t>
            </a:r>
            <a:endParaRPr/>
          </a:p>
        </p:txBody>
      </p:sp>
      <p:sp>
        <p:nvSpPr>
          <p:cNvPr id="18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31611FD-9A45-4EF2-94F7-2CB7319E7181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2 de 5</a:t>
            </a:r>
            <a:endParaRPr/>
          </a:p>
        </p:txBody>
      </p:sp>
      <p:sp>
        <p:nvSpPr>
          <p:cNvPr id="18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F70531EA-4832-42EE-9416-8B8D586680A4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4B0C7EE9-2AE5-4287-99F4-0DB1374B0B1C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3 de 5</a:t>
            </a:r>
            <a:endParaRPr/>
          </a:p>
        </p:txBody>
      </p:sp>
      <p:sp>
        <p:nvSpPr>
          <p:cNvPr id="18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37465275-B389-438F-A77B-66EC19F6D36D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4 de 5</a:t>
            </a:r>
            <a:endParaRPr/>
          </a:p>
        </p:txBody>
      </p:sp>
      <p:sp>
        <p:nvSpPr>
          <p:cNvPr id="19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56050177-47E2-4F59-8FAD-70E758DD1804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r>
              <a:rPr lang="pt-BR" sz="2000">
                <a:latin typeface="Arial"/>
              </a:rPr>
              <a:t>5 de 5</a:t>
            </a:r>
            <a:endParaRPr/>
          </a:p>
        </p:txBody>
      </p:sp>
      <p:sp>
        <p:nvSpPr>
          <p:cNvPr id="19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DF55BFF-38B8-446D-8D8E-99B772237343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C9030EE-CDA9-4AC9-8572-AA09AA65ED72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D928A28D-3C40-4A11-8719-54159C1817C8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5C808FE6-6D32-46A3-9B74-43184F3331F3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99DE2FB5-C764-475D-942E-F302DB1D513F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009A0AC-FD8D-4566-90AC-7E3C9E0BA2B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E02B9D7A-D4A3-4B05-A75A-D09552D976B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1F02A50B-68FC-4342-BE79-8A27AF419482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ED85A5FC-8BC0-46A0-AE9F-B7764AB3DBC1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848128DC-D29E-49E2-800A-1C52F1153823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15FCAA91-8C66-4326-88DE-251A370BE96B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39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6DAA9D2E-391A-4CF3-A6F9-C7507722ECDF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1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E6CA3E1D-7466-43D1-B626-CAFA9BB03447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3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255BD700-0D58-4155-8F4C-E03895D55DC3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5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C495FA07-3A53-48EF-8783-A452E8AAB3E5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7" name="CustomShape 2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70BF4D2F-EEAA-4927-8FB0-A45CCC5D5F0D}" type="slidenum">
              <a:rPr lang="pt-BR" sz="1200">
                <a:solidFill>
                  <a:srgbClr val="ffffff"/>
                </a:solidFill>
                <a:latin typeface="+mn-lt"/>
                <a:ea typeface="+mn-ea"/>
              </a:rPr>
              <a:t>&lt;número&gt;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5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6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1212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0"/>
            <a:ext cx="12191400" cy="2185200"/>
          </a:xfrm>
          <a:prstGeom prst="rect">
            <a:avLst/>
          </a:prstGeom>
          <a:blipFill>
            <a:blip r:embed="rId2"/>
            <a:tile/>
          </a:blipFill>
          <a:ln w="9360">
            <a:solidFill>
              <a:srgbClr val="00c6bb"/>
            </a:solidFill>
            <a:round/>
          </a:ln>
        </p:spPr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Arial"/>
              </a:rPr>
              <a:t>Clique para editar o formato do texto do título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Clique para editar o formato do texto da estrutura de tópicos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pt-BR" sz="2800">
                <a:latin typeface="Arial"/>
              </a:rPr>
              <a:t>2.º Nível da estrutura de tópicos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pt-BR" sz="2400">
                <a:latin typeface="Arial"/>
              </a:rPr>
              <a:t>3.º Nível da estrutura de tópicos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pt-BR" sz="2000">
                <a:latin typeface="Arial"/>
              </a:rPr>
              <a:t>4.º Nível da estrutura de tópicos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5.º Nível da estrutura de tópicos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6.º Nível da estrutura de tópicos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pt-BR" sz="2000">
                <a:latin typeface="Arial"/>
              </a:rPr>
              <a:t>7.º Nível da estrutura de tópicos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1419120" y="-3816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Atributos de Deus</a:t>
            </a:r>
            <a:endParaRPr/>
          </a:p>
        </p:txBody>
      </p:sp>
      <p:sp>
        <p:nvSpPr>
          <p:cNvPr id="43" name="CustomShape 2"/>
          <p:cNvSpPr/>
          <p:nvPr/>
        </p:nvSpPr>
        <p:spPr>
          <a:xfrm>
            <a:off x="109800" y="1803960"/>
            <a:ext cx="11848320" cy="51757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Sendo Deus um ser infinito, faz com que seja impossível que qualquer criatura o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conheça exatamente como Ele é,mas por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meio das Escrituras Ele revelou as perfeições e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excelências da sua natureza que considera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essenciais para nossa redenção,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adoração e comunhão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-1143000" y="-11448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63" name="CustomShape 2"/>
          <p:cNvSpPr/>
          <p:nvPr/>
        </p:nvSpPr>
        <p:spPr>
          <a:xfrm>
            <a:off x="-38160" y="229536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Imutabilidade </a:t>
            </a:r>
            <a:r>
              <a:rPr lang="pt-BR" sz="3600">
                <a:solidFill>
                  <a:srgbClr val="ffffff"/>
                </a:solidFill>
                <a:latin typeface="Arial"/>
              </a:rPr>
              <a:t>Ml 3.6</a:t>
            </a:r>
            <a:endParaRPr/>
          </a:p>
          <a:p>
            <a:pPr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Arial"/>
              </a:rPr>
              <a:t>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"De fato, eu, o Senhor, não mudo. 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Por isso vocês, descendentes de Jacó,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não foram destruídos.</a:t>
            </a:r>
            <a:endParaRPr/>
          </a:p>
        </p:txBody>
      </p:sp>
      <p:sp>
        <p:nvSpPr>
          <p:cNvPr id="64" name="CustomShape 3"/>
          <p:cNvSpPr/>
          <p:nvPr/>
        </p:nvSpPr>
        <p:spPr>
          <a:xfrm>
            <a:off x="9144000" y="0"/>
            <a:ext cx="3048840" cy="6857640"/>
          </a:xfrm>
          <a:prstGeom prst="rect">
            <a:avLst/>
          </a:prstGeom>
          <a:blipFill>
            <a:blip r:embed="rId1"/>
            <a:tile/>
          </a:blipFill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Century Gothic"/>
              </a:rPr>
              <a:t>Os atributos incomunicáveis são aquelas características qualitativas do Supremo Ser que Ele não compartilha com nenhuma de suas criaturas</a:t>
            </a:r>
            <a:endParaRPr/>
          </a:p>
        </p:txBody>
      </p:sp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66" name="CustomShape 2"/>
          <p:cNvSpPr/>
          <p:nvPr/>
        </p:nvSpPr>
        <p:spPr>
          <a:xfrm>
            <a:off x="209520" y="1819440"/>
            <a:ext cx="10554480" cy="493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Eternidade Dt 33.27a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O Deus eterno é o seu 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refúgio, e para segurá-lo 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estão os braços eternos</a:t>
            </a:r>
            <a:endParaRPr/>
          </a:p>
        </p:txBody>
      </p:sp>
      <p:sp>
        <p:nvSpPr>
          <p:cNvPr id="67" name="CustomShape 3"/>
          <p:cNvSpPr/>
          <p:nvPr/>
        </p:nvSpPr>
        <p:spPr>
          <a:xfrm>
            <a:off x="9048600" y="581040"/>
            <a:ext cx="2986200" cy="6170040"/>
          </a:xfrm>
          <a:prstGeom prst="rect">
            <a:avLst/>
          </a:prstGeom>
          <a:blipFill>
            <a:blip r:embed="rId1"/>
            <a:tile/>
          </a:blipFill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Century Gothic"/>
              </a:rPr>
              <a:t>Hebraico: qedmah, olam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Century Gothic"/>
              </a:rPr>
              <a:t>Grego: arché, chronos, pleroma, teleioo, hora</a:t>
            </a:r>
            <a:endParaRPr/>
          </a:p>
        </p:txBody>
      </p:sp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CustomShape 1"/>
          <p:cNvSpPr/>
          <p:nvPr/>
        </p:nvSpPr>
        <p:spPr>
          <a:xfrm>
            <a:off x="876600" y="-17784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69" name="CustomShape 2"/>
          <p:cNvSpPr/>
          <p:nvPr/>
        </p:nvSpPr>
        <p:spPr>
          <a:xfrm>
            <a:off x="137520" y="792000"/>
            <a:ext cx="11886480" cy="5616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    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Eternidade 1 Jo 1.1-2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O que era desde o princípio, o que ouvimos, o que vimos com os nossos olhos, o que contemplamos e as nossas mãos apalparam — isto proclamamos a respeito da Palavra da vida.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A vida se manifestou; nós a vimos e dela testemunhamos, e proclamamos a vocês a vida eterna, que estava com o Pai e nos foi manifestada.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71" name="CustomShape 2"/>
          <p:cNvSpPr/>
          <p:nvPr/>
        </p:nvSpPr>
        <p:spPr>
          <a:xfrm>
            <a:off x="209520" y="1620000"/>
            <a:ext cx="10554480" cy="4931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Eternidade 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5200">
                <a:solidFill>
                  <a:srgbClr val="ef755f"/>
                </a:solidFill>
                <a:latin typeface="Arial"/>
              </a:rPr>
              <a:t>Somos presos ao tempo, 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5200">
                <a:solidFill>
                  <a:srgbClr val="ef755f"/>
                </a:solidFill>
                <a:latin typeface="Arial"/>
              </a:rPr>
              <a:t>Ele não!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73" name="CustomShape 2"/>
          <p:cNvSpPr/>
          <p:nvPr/>
        </p:nvSpPr>
        <p:spPr>
          <a:xfrm>
            <a:off x="390600" y="1914480"/>
            <a:ext cx="10553040" cy="4642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Onipresença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Latim: omnis=tudo e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Praesum=presente</a:t>
            </a:r>
            <a:endParaRPr/>
          </a:p>
        </p:txBody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75" name="CustomShape 2"/>
          <p:cNvSpPr/>
          <p:nvPr/>
        </p:nvSpPr>
        <p:spPr>
          <a:xfrm>
            <a:off x="160200" y="1326240"/>
            <a:ext cx="12047760" cy="5476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Onipresença 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Jr 23.23-24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"Sou eu apenas um Deus de perto", pergunta o Senhor, "e não também um Deus de longe?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Poderá alguém esconder-se sem que eu o veja? ", pergunta o Senhor. "Não sou eu aquele que enche os céus e a terra? ", pergunta o Senhor.</a:t>
            </a:r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77" name="CustomShape 2"/>
          <p:cNvSpPr/>
          <p:nvPr/>
        </p:nvSpPr>
        <p:spPr>
          <a:xfrm>
            <a:off x="390600" y="1914480"/>
            <a:ext cx="10553040" cy="4642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Onipresença Mt 18.20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 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Pois onde se reunirem dois ou três em meu nome, ali eu estou no meio deles</a:t>
            </a:r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79" name="CustomShape 2"/>
          <p:cNvSpPr/>
          <p:nvPr/>
        </p:nvSpPr>
        <p:spPr>
          <a:xfrm>
            <a:off x="28440" y="1886040"/>
            <a:ext cx="12033000" cy="482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Onisciência </a:t>
            </a:r>
            <a:r>
              <a:rPr lang="pt-BR" sz="3600">
                <a:solidFill>
                  <a:srgbClr val="ffffff"/>
                </a:solidFill>
                <a:latin typeface="Arial"/>
              </a:rPr>
              <a:t>Sl 147.5 Is 29.15-16 Jo 2.24-25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Latim omnis=tudo e scientia=conhecimento</a:t>
            </a:r>
            <a:endParaRPr/>
          </a:p>
        </p:txBody>
      </p:sp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81" name="CustomShape 2"/>
          <p:cNvSpPr/>
          <p:nvPr/>
        </p:nvSpPr>
        <p:spPr>
          <a:xfrm>
            <a:off x="28440" y="1886040"/>
            <a:ext cx="12033000" cy="482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Onisciência </a:t>
            </a:r>
            <a:r>
              <a:rPr lang="pt-BR" sz="3600">
                <a:solidFill>
                  <a:srgbClr val="ffffff"/>
                </a:solidFill>
                <a:latin typeface="Arial"/>
              </a:rPr>
              <a:t>Sl 147.5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Grande é o nosso Soberano e tremendo é o seu poder; é impossível medir o seu entendimento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35" dur="indefinite" restart="never" nodeType="tmRoot">
          <p:childTnLst>
            <p:seq>
              <p:cTn id="3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83" name="CustomShape 2"/>
          <p:cNvSpPr/>
          <p:nvPr/>
        </p:nvSpPr>
        <p:spPr>
          <a:xfrm>
            <a:off x="28440" y="1886040"/>
            <a:ext cx="12033000" cy="482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Onisciência </a:t>
            </a:r>
            <a:r>
              <a:rPr lang="pt-BR" sz="3600">
                <a:solidFill>
                  <a:srgbClr val="ffffff"/>
                </a:solidFill>
                <a:latin typeface="Arial"/>
              </a:rPr>
              <a:t>Is 29.15-16</a:t>
            </a:r>
            <a:endParaRPr/>
          </a:p>
          <a:p>
            <a:pPr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Arial"/>
              </a:rPr>
              <a:t>Ai daqueles que descem às profundezas para esconder seus planos do Senhor, que agem nas trevas e pensam: "Quem é que nos vê? Quem ficará sabendo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37" dur="indefinite" restart="never" nodeType="tmRoot">
          <p:childTnLst>
            <p:seq>
              <p:cTn id="3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704880" y="47628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ATRIBUTOS DE DEUS</a:t>
            </a:r>
            <a:endParaRPr/>
          </a:p>
        </p:txBody>
      </p:sp>
      <p:sp>
        <p:nvSpPr>
          <p:cNvPr id="45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400">
                <a:solidFill>
                  <a:srgbClr val="ffffff"/>
                </a:solidFill>
                <a:latin typeface="Arial"/>
              </a:rPr>
              <a:t>Asseidade: Qualidade fundamental de Deus que O distingue de tudo no universo; 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400">
                <a:solidFill>
                  <a:srgbClr val="ffffff"/>
                </a:solidFill>
                <a:latin typeface="Arial"/>
              </a:rPr>
              <a:t>Auto-existente e incriado; Autônomo, livre e incondicionado.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85" name="CustomShape 2"/>
          <p:cNvSpPr/>
          <p:nvPr/>
        </p:nvSpPr>
        <p:spPr>
          <a:xfrm>
            <a:off x="28440" y="2232000"/>
            <a:ext cx="12033000" cy="4479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Onisciência </a:t>
            </a:r>
            <a:r>
              <a:rPr lang="pt-BR" sz="3600">
                <a:solidFill>
                  <a:srgbClr val="ffffff"/>
                </a:solidFill>
                <a:latin typeface="Arial"/>
              </a:rPr>
              <a:t>Jo 2.24-25</a:t>
            </a:r>
            <a:endParaRPr/>
          </a:p>
          <a:p>
            <a:pPr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Arial"/>
              </a:rPr>
              <a:t>Mas Jesus não se confiava a eles, pois conhecia a todos.</a:t>
            </a:r>
            <a:endParaRPr/>
          </a:p>
          <a:p>
            <a:pPr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Arial"/>
              </a:rPr>
              <a:t>Não precisava que ninguém lhe desse testemunho a respeito do homem, pois ele bem sabia o que havia no homem.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39" dur="indefinite" restart="never" nodeType="tmRoot">
          <p:childTnLst>
            <p:seq>
              <p:cTn id="4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87" name="CustomShape 2"/>
          <p:cNvSpPr/>
          <p:nvPr/>
        </p:nvSpPr>
        <p:spPr>
          <a:xfrm>
            <a:off x="215640" y="1609560"/>
            <a:ext cx="11986560" cy="447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Onipotência Hb 6.13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Latim 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omnis=tudo e potentia=poder </a:t>
            </a:r>
            <a:endParaRPr/>
          </a:p>
        </p:txBody>
      </p:sp>
    </p:spTree>
  </p:cSld>
  <p:timing>
    <p:tnLst>
      <p:par>
        <p:cTn id="41" dur="indefinite" restart="never" nodeType="tmRoot">
          <p:childTnLst>
            <p:seq>
              <p:cTn id="4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89" name="CustomShape 2"/>
          <p:cNvSpPr/>
          <p:nvPr/>
        </p:nvSpPr>
        <p:spPr>
          <a:xfrm>
            <a:off x="215640" y="1609560"/>
            <a:ext cx="11986560" cy="4474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Onipotência Hb 6.13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Pode fazer qualquer coisa que esteja em harmonia com Sua natureza</a:t>
            </a:r>
            <a:endParaRPr/>
          </a:p>
        </p:txBody>
      </p:sp>
    </p:spTree>
  </p:cSld>
  <p:timing>
    <p:tnLst>
      <p:par>
        <p:cTn id="43" dur="indefinite" restart="never" nodeType="tmRoot">
          <p:childTnLst>
            <p:seq>
              <p:cTn id="4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91" name="CustomShape 2"/>
          <p:cNvSpPr/>
          <p:nvPr/>
        </p:nvSpPr>
        <p:spPr>
          <a:xfrm>
            <a:off x="144000" y="2376000"/>
            <a:ext cx="11228400" cy="4319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Perfeito Mt 5.48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Portanto, sejam perfeitos como perfeito é o Pai celestial de vocês.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45" dur="indefinite" restart="never" nodeType="tmRoot">
          <p:childTnLst>
            <p:seq>
              <p:cTn id="4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93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Perfeito Mt 5.48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nem o dicionário consegue definir corretamente: “reúne todas as qualidades concebíveis”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95" name="CustomShape 2"/>
          <p:cNvSpPr/>
          <p:nvPr/>
        </p:nvSpPr>
        <p:spPr>
          <a:xfrm>
            <a:off x="330120" y="1962000"/>
            <a:ext cx="11741760" cy="4656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Espírito Jo 4.24 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Não é uma força cósmica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Jesus em Lc 24.39 estava em corpo apesar de ter atravessado a parede.</a:t>
            </a:r>
            <a:endParaRPr/>
          </a:p>
        </p:txBody>
      </p:sp>
    </p:spTree>
  </p:cSld>
  <p:timing>
    <p:tnLst>
      <p:par>
        <p:cTn id="49" dur="indefinite" restart="never" nodeType="tmRoot">
          <p:childTnLst>
            <p:seq>
              <p:cTn id="5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97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b="1" lang="pt-BR" sz="6000">
                <a:solidFill>
                  <a:srgbClr val="ffffff"/>
                </a:solidFill>
                <a:latin typeface="Arial"/>
              </a:rPr>
              <a:t>incomunicáveis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 distinguem o absoluto Ser de Deus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b="1" i="1" lang="pt-BR" sz="6000">
                <a:solidFill>
                  <a:srgbClr val="ffffff"/>
                </a:solidFill>
                <a:latin typeface="Arial"/>
              </a:rPr>
              <a:t>comunicáveis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 tornam visível sua natureza pessoal</a:t>
            </a:r>
            <a:endParaRPr/>
          </a:p>
        </p:txBody>
      </p:sp>
    </p:spTree>
  </p:cSld>
  <p:timing>
    <p:tnLst>
      <p:par>
        <p:cTn id="51" dur="indefinite" restart="never" nodeType="tmRoot">
          <p:childTnLst>
            <p:seq>
              <p:cTn id="5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99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Sabedoria (Tiago 1.5)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5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4500">
                <a:solidFill>
                  <a:srgbClr val="ffffff"/>
                </a:solidFill>
                <a:latin typeface="Arial"/>
              </a:rPr>
              <a:t>E, se algum de vós tem falta de sabedoria, peça-a a Deus, que a todos dá liberalmente e não o lança em rosto; e ser-lhe-á dada”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 </a:t>
            </a:r>
            <a:endParaRPr/>
          </a:p>
        </p:txBody>
      </p:sp>
    </p:spTree>
  </p:cSld>
  <p:timing>
    <p:tnLst>
      <p:par>
        <p:cTn id="53" dur="indefinite" restart="never" nodeType="tmRoot">
          <p:childTnLst>
            <p:seq>
              <p:cTn id="5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01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Santidade (Levítico 11.44).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Eu sou o SENHOR, vosso Deus; portanto, vós vos consagrareis e sereis santos, porque eu sou santo” </a:t>
            </a:r>
            <a:endParaRPr/>
          </a:p>
        </p:txBody>
      </p:sp>
    </p:spTree>
  </p:cSld>
  <p:timing>
    <p:tnLst>
      <p:par>
        <p:cTn id="55" dur="indefinite" restart="never" nodeType="tmRoot">
          <p:childTnLst>
            <p:seq>
              <p:cTn id="5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03" name="CustomShape 2"/>
          <p:cNvSpPr/>
          <p:nvPr/>
        </p:nvSpPr>
        <p:spPr>
          <a:xfrm>
            <a:off x="41760" y="1749960"/>
            <a:ext cx="11939760" cy="49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Santidade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padrão a ser imitado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elimina qualquer possibilidade do panteísmo, haja vista que ele está no céu e o homem na terra; ele é perfeito e o homem imperfeito; ele é divino e o homem é humano</a:t>
            </a:r>
            <a:endParaRPr/>
          </a:p>
        </p:txBody>
      </p:sp>
    </p:spTree>
  </p:cSld>
  <p:timing>
    <p:tnLst>
      <p:par>
        <p:cTn id="57" dur="indefinite" restart="never" nodeType="tmRoot">
          <p:childTnLst>
            <p:seq>
              <p:cTn id="5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Atributos de Deus.</a:t>
            </a:r>
            <a:endParaRPr/>
          </a:p>
        </p:txBody>
      </p:sp>
      <p:sp>
        <p:nvSpPr>
          <p:cNvPr id="47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3600">
                <a:solidFill>
                  <a:srgbClr val="ffffff"/>
                </a:solidFill>
                <a:latin typeface="Arial"/>
              </a:rPr>
              <a:t>os atributos de Deus são aquelas características essenciais, permanentes e distintivas que podem ser afirmadas a respeito do seu Ser, encontradas nas Escrituras, inseparáveis de sua natureza e que condicionam seu caráter. 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05" name="CustomShape 2"/>
          <p:cNvSpPr/>
          <p:nvPr/>
        </p:nvSpPr>
        <p:spPr>
          <a:xfrm>
            <a:off x="41760" y="1749960"/>
            <a:ext cx="11939760" cy="49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Santidade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Hebraico qadash = deriva da raiz qad, que significa cortar ou separar. </a:t>
            </a:r>
            <a:endParaRPr/>
          </a:p>
        </p:txBody>
      </p:sp>
    </p:spTree>
  </p:cSld>
  <p:timing>
    <p:tnLst>
      <p:par>
        <p:cTn id="59" dur="indefinite" restart="never" nodeType="tmRoot">
          <p:childTnLst>
            <p:seq>
              <p:cTn id="6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07" name="CustomShape 2"/>
          <p:cNvSpPr/>
          <p:nvPr/>
        </p:nvSpPr>
        <p:spPr>
          <a:xfrm>
            <a:off x="41760" y="1749960"/>
            <a:ext cx="11939760" cy="49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Santidade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Grego hagiazo e hagios, no Novo Testamento = separar</a:t>
            </a:r>
            <a:endParaRPr/>
          </a:p>
        </p:txBody>
      </p:sp>
    </p:spTree>
  </p:cSld>
  <p:timing>
    <p:tnLst>
      <p:par>
        <p:cTn id="61" dur="indefinite" restart="never" nodeType="tmRoot">
          <p:childTnLst>
            <p:seq>
              <p:cTn id="6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09" name="CustomShape 2"/>
          <p:cNvSpPr/>
          <p:nvPr/>
        </p:nvSpPr>
        <p:spPr>
          <a:xfrm>
            <a:off x="41760" y="1749960"/>
            <a:ext cx="11939760" cy="4962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Santidade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a santidade é atributo que mantém a distinção entre o Criador e suas criaturas.</a:t>
            </a:r>
            <a:endParaRPr/>
          </a:p>
        </p:txBody>
      </p:sp>
    </p:spTree>
  </p:cSld>
  <p:timing>
    <p:tnLst>
      <p:par>
        <p:cTn id="63" dur="indefinite" restart="never" nodeType="tmRoot">
          <p:childTnLst>
            <p:seq>
              <p:cTn id="6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732600" y="-28800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11" name="CustomShape 2"/>
          <p:cNvSpPr/>
          <p:nvPr/>
        </p:nvSpPr>
        <p:spPr>
          <a:xfrm>
            <a:off x="285840" y="648000"/>
            <a:ext cx="11810160" cy="61200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Amor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(1 João 4.8-11).</a:t>
            </a:r>
            <a:endParaRPr/>
          </a:p>
          <a:p>
            <a:pPr>
              <a:lnSpc>
                <a:spcPct val="100000"/>
              </a:lnSpc>
            </a:pPr>
            <a:r>
              <a:rPr lang="pt-BR" sz="3600">
                <a:solidFill>
                  <a:srgbClr val="ffffff"/>
                </a:solidFill>
                <a:latin typeface="Arial"/>
              </a:rPr>
              <a:t>Aquele que não ama não conhece a Deus, porque Deus é amor. Nisto se manifestou o amor de Deus para conosco: em que Deus enviou o seu Filho unigênito ao mundo, para que por meio dele vivamos. Nisto está o amor, não em que nós tenhamos amado a Deus, mas em que ele nos amou, e enviou o seu Filho como propiciação pelos nossos pecados. Amados, se Deus assim nos amou, nós também devemos amar uns aos outros”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 </a:t>
            </a:r>
            <a:endParaRPr/>
          </a:p>
        </p:txBody>
      </p:sp>
    </p:spTree>
  </p:cSld>
  <p:timing>
    <p:tnLst>
      <p:par>
        <p:cTn id="65" dur="indefinite" restart="never" nodeType="tmRoot">
          <p:childTnLst>
            <p:seq>
              <p:cTn id="6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685800" y="21924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13" name="CustomShape 2"/>
          <p:cNvSpPr/>
          <p:nvPr/>
        </p:nvSpPr>
        <p:spPr>
          <a:xfrm>
            <a:off x="285840" y="2257560"/>
            <a:ext cx="10659600" cy="4078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4 palavras gregas para Amor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Eros=físico e sensual; 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Phileo=amizade, afeição, fraternidade; 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Stergo=amor conjugal, o amor em família;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Ágape=amor sublime, o amor de Deus.  </a:t>
            </a:r>
            <a:endParaRPr/>
          </a:p>
        </p:txBody>
      </p:sp>
    </p:spTree>
  </p:cSld>
  <p:timing>
    <p:tnLst>
      <p:par>
        <p:cTn id="67" dur="indefinite" restart="never" nodeType="tmRoot">
          <p:childTnLst>
            <p:seq>
              <p:cTn id="6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1944000" y="-28800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15" name="CustomShape 2"/>
          <p:cNvSpPr/>
          <p:nvPr/>
        </p:nvSpPr>
        <p:spPr>
          <a:xfrm>
            <a:off x="82080" y="2265120"/>
            <a:ext cx="11955240" cy="4382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Justiça(retidão)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hebraico tsedaqah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grego dikaiosune.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Ambas as palavras conotam a conformidade a um padrão ético ou moral e estão relacionadas a função de juiz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69" dur="indefinite" restart="never" nodeType="tmRoot">
          <p:childTnLst>
            <p:seq>
              <p:cTn id="7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066680" y="-28584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219240" y="1714680"/>
            <a:ext cx="11878560" cy="6272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Justiça(retidão)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aplicada também a pesos e medidas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não se desviar do padrão”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padrão do que é certo, portanto: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necessário que ele trate as pessoas de acordo com o que elas merecem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1" dur="indefinite" restart="never" nodeType="tmRoot">
          <p:childTnLst>
            <p:seq>
              <p:cTn id="7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676080" y="-36180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-104760" y="885960"/>
            <a:ext cx="12061440" cy="5860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Justiça(retidão)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Gn 18.25 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Longe de ti que faças tal coisa, que mates o justo com o ímpio; que o justo seja como o ímpio, longe de ti esteja. Não fará justiça o Juiz de toda a terra?” </a:t>
            </a:r>
            <a:endParaRPr/>
          </a:p>
        </p:txBody>
      </p:sp>
    </p:spTree>
  </p:cSld>
  <p:timing>
    <p:tnLst>
      <p:par>
        <p:cTn id="73" dur="indefinite" restart="never" nodeType="tmRoot">
          <p:childTnLst>
            <p:seq>
              <p:cTn id="7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676080" y="-36180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216000" y="2376000"/>
            <a:ext cx="11740680" cy="4370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Justiça(retidão)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Suas obras são perfeitas, porque todos os seus caminhos são juízo; Deus é fidelidade, e não há nele injustiça; é justo e reto” (Deuteronômio 32.4).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5" dur="indefinite" restart="never" nodeType="tmRoot">
          <p:childTnLst>
            <p:seq>
              <p:cTn id="7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676080" y="-36180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23" name="CustomShape 2"/>
          <p:cNvSpPr/>
          <p:nvPr/>
        </p:nvSpPr>
        <p:spPr>
          <a:xfrm>
            <a:off x="144000" y="2592000"/>
            <a:ext cx="11812680" cy="4154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Justiça(retidão) Is 45.19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4000">
                <a:solidFill>
                  <a:srgbClr val="ffffff"/>
                </a:solidFill>
                <a:latin typeface="Arial"/>
              </a:rPr>
              <a:t>“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Não falei em segredo, nem em lugar algum de trevas da terra; não disse à descendência de Jacó: Buscai-me em vão; eu, o SENHOR, falo a verdade e proclamo o que é direito”</a:t>
            </a:r>
            <a:endParaRPr/>
          </a:p>
        </p:txBody>
      </p:sp>
    </p:spTree>
  </p:cSld>
  <p:timing>
    <p:tnLst>
      <p:par>
        <p:cTn id="77" dur="indefinite" restart="never" nodeType="tmRoot">
          <p:childTnLst>
            <p:seq>
              <p:cTn id="7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VÁRIAS DENOMINAÇÕES</a:t>
            </a:r>
            <a:endParaRPr/>
          </a:p>
        </p:txBody>
      </p:sp>
      <p:sp>
        <p:nvSpPr>
          <p:cNvPr id="49" name="CustomShape 2"/>
          <p:cNvSpPr/>
          <p:nvPr/>
        </p:nvSpPr>
        <p:spPr>
          <a:xfrm>
            <a:off x="245880" y="1980000"/>
            <a:ext cx="11633760" cy="4499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São sempre de 2 tipos e para estes existem várias denominações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1219320" y="-33336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515880" y="2246040"/>
            <a:ext cx="11422800" cy="4336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Fidelidade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A prova cabal de sua fidelidade são suas promessas que se cumpriram de forma literal pronunciadas pelos profetas que falaram em seu nome e hoje por meio de Seu filho.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79" dur="indefinite" restart="never" nodeType="tmRoot">
          <p:childTnLst>
            <p:seq>
              <p:cTn id="8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1219320" y="-33336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COMUNICÁVEIS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193320" y="2211840"/>
            <a:ext cx="11830320" cy="4483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Fidelidade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Ele é confiável e fiel em suas palavras. Deus jamais irá prometer o que não pretender cumprir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Porventura, tendo ele prometido, não o fará? Ou, tendo falado, não o cumprirá?” (Números 23.19).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Mas promessas são condicionais 2Tm 2.13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81" dur="indefinite" restart="never" nodeType="tmRoot">
          <p:childTnLst>
            <p:seq>
              <p:cTn id="8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pt-BR" sz="4400">
                <a:latin typeface="Arial"/>
              </a:rPr>
              <a:t>VERIFICAÇÃO DE APRENDIZAGEN</a:t>
            </a:r>
            <a:endParaRPr/>
          </a:p>
        </p:txBody>
      </p:sp>
      <p:sp>
        <p:nvSpPr>
          <p:cNvPr id="129" name="TextShape 2"/>
          <p:cNvSpPr txBox="1"/>
          <p:nvPr/>
        </p:nvSpPr>
        <p:spPr>
          <a:xfrm>
            <a:off x="547560" y="273600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pt-BR" sz="3200">
                <a:latin typeface="Arial"/>
              </a:rPr>
              <a:t>13 Questões 7 minutos</a:t>
            </a:r>
            <a:endParaRPr/>
          </a:p>
        </p:txBody>
      </p:sp>
    </p:spTree>
  </p:cSld>
  <p:timing>
    <p:tnLst>
      <p:par>
        <p:cTn id="83" dur="indefinite" restart="never" nodeType="tmRoot">
          <p:childTnLst>
            <p:seq>
              <p:cTn id="8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VÁRIAS DENOMINAÇÕES</a:t>
            </a:r>
            <a:endParaRPr/>
          </a:p>
        </p:txBody>
      </p:sp>
      <p:sp>
        <p:nvSpPr>
          <p:cNvPr id="51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Naturais e Morais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Absolutos e Relativos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VÁRIAS DENOMINAÇÕES</a:t>
            </a:r>
            <a:endParaRPr/>
          </a:p>
        </p:txBody>
      </p:sp>
      <p:sp>
        <p:nvSpPr>
          <p:cNvPr id="53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Imanentes ou intransitivos e Emanentes ou transitivos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810000" y="44712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Usaremos a denominação</a:t>
            </a:r>
            <a:endParaRPr/>
          </a:p>
        </p:txBody>
      </p:sp>
      <p:sp>
        <p:nvSpPr>
          <p:cNvPr id="55" name="CustomShape 2"/>
          <p:cNvSpPr/>
          <p:nvPr/>
        </p:nvSpPr>
        <p:spPr>
          <a:xfrm>
            <a:off x="818640" y="222228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Incomunicáveis</a:t>
            </a:r>
            <a:endParaRPr/>
          </a:p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Comunicáveis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-1143000" y="-11448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57" name="CustomShape 2"/>
          <p:cNvSpPr/>
          <p:nvPr/>
        </p:nvSpPr>
        <p:spPr>
          <a:xfrm>
            <a:off x="-38160" y="229536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pt-BR" sz="5700">
                <a:solidFill>
                  <a:srgbClr val="ffffff"/>
                </a:solidFill>
                <a:latin typeface="Arial"/>
              </a:rPr>
              <a:t>Auto existência </a:t>
            </a:r>
            <a:r>
              <a:rPr lang="pt-BR" sz="4000">
                <a:solidFill>
                  <a:srgbClr val="ffffff"/>
                </a:solidFill>
                <a:latin typeface="Arial"/>
              </a:rPr>
              <a:t>Êxodo 3:14</a:t>
            </a:r>
            <a:r>
              <a:rPr lang="pt-BR" sz="6000">
                <a:solidFill>
                  <a:srgbClr val="ffffff"/>
                </a:solidFill>
                <a:latin typeface="Arial"/>
              </a:rPr>
              <a:t> 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Disse Deus a Moisés: 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"Eu Sou o que Sou. 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É isto que você dirá aos israelitas: </a:t>
            </a:r>
            <a:endParaRPr/>
          </a:p>
          <a:p>
            <a:pPr>
              <a:lnSpc>
                <a:spcPct val="100000"/>
              </a:lnSpc>
            </a:pPr>
            <a:r>
              <a:rPr lang="pt-BR" sz="4000">
                <a:solidFill>
                  <a:srgbClr val="ffffff"/>
                </a:solidFill>
                <a:latin typeface="Arial"/>
              </a:rPr>
              <a:t>Eu Sou me enviou a vocês</a:t>
            </a:r>
            <a:endParaRPr/>
          </a:p>
        </p:txBody>
      </p:sp>
      <p:sp>
        <p:nvSpPr>
          <p:cNvPr id="58" name="CustomShape 3"/>
          <p:cNvSpPr/>
          <p:nvPr/>
        </p:nvSpPr>
        <p:spPr>
          <a:xfrm>
            <a:off x="9144000" y="0"/>
            <a:ext cx="3048840" cy="6857640"/>
          </a:xfrm>
          <a:prstGeom prst="rect">
            <a:avLst/>
          </a:prstGeom>
          <a:blipFill>
            <a:blip r:embed="rId1"/>
            <a:tile/>
          </a:blipFill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Century Gothic"/>
              </a:rPr>
              <a:t>Os atributos incomunicáveis são aquelas características qualitativas do Supremo Ser que Ele não compartilha com nenhuma de suas criaturas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-1143000" y="-114480"/>
            <a:ext cx="10571400" cy="969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1" lang="pt-BR" sz="4000">
                <a:solidFill>
                  <a:srgbClr val="fefefe"/>
                </a:solidFill>
                <a:latin typeface="Century Gothic"/>
              </a:rPr>
              <a:t>INCOMUNICÁVEIS</a:t>
            </a:r>
            <a:endParaRPr/>
          </a:p>
        </p:txBody>
      </p:sp>
      <p:sp>
        <p:nvSpPr>
          <p:cNvPr id="60" name="CustomShape 2"/>
          <p:cNvSpPr/>
          <p:nvPr/>
        </p:nvSpPr>
        <p:spPr>
          <a:xfrm>
            <a:off x="-38160" y="2295360"/>
            <a:ext cx="10553760" cy="3635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 anchor="ctr"/>
          <a:p>
            <a:pPr>
              <a:lnSpc>
                <a:spcPct val="100000"/>
              </a:lnSpc>
              <a:buFont typeface="Wingdings 2" charset="2"/>
              <a:buChar char=""/>
            </a:pPr>
            <a:r>
              <a:rPr lang="pt-BR" sz="6000">
                <a:solidFill>
                  <a:srgbClr val="ffffff"/>
                </a:solidFill>
                <a:latin typeface="Arial"/>
              </a:rPr>
              <a:t>Único Dt 6.4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Ouça, ó Israel: O Senhor, 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o nosso Deus, </a:t>
            </a:r>
            <a:endParaRPr/>
          </a:p>
          <a:p>
            <a:pPr>
              <a:lnSpc>
                <a:spcPct val="100000"/>
              </a:lnSpc>
            </a:pPr>
            <a:r>
              <a:rPr lang="pt-BR" sz="6000">
                <a:solidFill>
                  <a:srgbClr val="ffffff"/>
                </a:solidFill>
                <a:latin typeface="Arial"/>
              </a:rPr>
              <a:t>é o único Senhor.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61" name="CustomShape 3"/>
          <p:cNvSpPr/>
          <p:nvPr/>
        </p:nvSpPr>
        <p:spPr>
          <a:xfrm>
            <a:off x="9144000" y="0"/>
            <a:ext cx="3048840" cy="6857640"/>
          </a:xfrm>
          <a:prstGeom prst="rect">
            <a:avLst/>
          </a:prstGeom>
          <a:blipFill>
            <a:blip r:embed="rId1"/>
            <a:tile/>
          </a:blipFill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pt-BR" sz="3200">
                <a:solidFill>
                  <a:srgbClr val="ffffff"/>
                </a:solidFill>
                <a:latin typeface="Century Gothic"/>
              </a:rPr>
              <a:t>Os atributos incomunicáveis são aquelas características qualitativas do Supremo Ser que Ele não compartilha com nenhuma de suas criaturas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