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notesSlide12.xml" ContentType="application/vnd.openxmlformats-officedocument.presentationml.notesSlide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9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3.xml" ContentType="application/vnd.openxmlformats-officedocument.presentationml.slide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5.jpeg" ContentType="image/jpeg"/>
  <Override PartName="/ppt/media/image12.jpeg" ContentType="image/jpeg"/>
  <Override PartName="/ppt/media/image11.jpeg" ContentType="image/jpeg"/>
  <Override PartName="/ppt/media/image10.jpeg" ContentType="image/jpeg"/>
  <Override PartName="/ppt/media/image9.jpeg" ContentType="image/jpeg"/>
  <Override PartName="/ppt/media/image8.jpeg" ContentType="image/jpeg"/>
  <Override PartName="/ppt/media/image7.jpeg" ContentType="image/jpeg"/>
  <Override PartName="/ppt/media/image6.png" ContentType="image/png"/>
  <Override PartName="/ppt/media/image14.jpeg" ContentType="image/jpeg"/>
  <Override PartName="/ppt/media/image5.png" ContentType="image/png"/>
  <Override PartName="/ppt/media/image4.png" ContentType="image/png"/>
  <Override PartName="/ppt/media/image3.png" ContentType="image/png"/>
  <Override PartName="/ppt/media/image16.png" ContentType="image/png"/>
  <Override PartName="/ppt/media/image13.jpeg" ContentType="image/jpeg"/>
  <Override PartName="/ppt/media/image2.png" ContentType="image/png"/>
  <Override PartName="/ppt/media/image1.png" ContentType="image/png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pt-BR" sz="2000">
                <a:latin typeface="Arial"/>
              </a:rPr>
              <a:t>Clique para editar o formato de notas</a:t>
            </a:r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pt-BR" sz="1400">
                <a:latin typeface="Times New Roman"/>
              </a:rPr>
              <a:t>&lt;cabeçalho&gt;</a:t>
            </a:r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pt-BR" sz="1400">
                <a:latin typeface="Times New Roman"/>
              </a:rPr>
              <a:t>&lt;data/hora&gt;</a:t>
            </a:r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pt-BR" sz="1400">
                <a:latin typeface="Times New Roman"/>
              </a:rPr>
              <a:t>&lt;rodapé&gt;</a:t>
            </a:r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D882DB29-4F43-4C1F-84A3-2297A1845C08}" type="slidenum">
              <a:rPr lang="pt-BR" sz="1400">
                <a:latin typeface="Times New Roman"/>
              </a:rPr>
              <a:t>&lt;número&gt;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6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987BBE69-108F-44E8-BD9B-BB0A5FCB8045}" type="slidenum">
              <a:rPr lang="pt-BR" sz="1200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8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6D580744-A994-489C-96BA-F6FBB5CF7757}" type="slidenum">
              <a:rPr lang="pt-BR" sz="1200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0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D3802A32-8DAB-41FF-82EC-DF68971B5B7E}" type="slidenum">
              <a:rPr lang="pt-BR" sz="1200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0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5361EFE0-C3DA-4EAC-A562-530BAAD0CC61}" type="slidenum">
              <a:rPr lang="pt-BR" sz="1200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C864A296-4196-4000-B40A-C35F7EE0D6C5}" type="slidenum">
              <a:rPr lang="pt-BR" sz="1200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4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68D8F098-5775-45EC-B93D-37381304E422}" type="slidenum">
              <a:rPr lang="pt-BR" sz="1200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6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6A430949-CA4C-4370-8F0A-D6EB1F2A87E6}" type="slidenum">
              <a:rPr lang="pt-BR" sz="1200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8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A6149C45-B926-40DE-844E-E9CAA6432948}" type="slidenum">
              <a:rPr lang="pt-BR" sz="1200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0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1530FA7A-9872-4607-815D-2F2F62F0BA47}" type="slidenum">
              <a:rPr lang="pt-BR" sz="1200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F1223224-81B6-45E8-9E9A-BDC6E4B55F5A}" type="slidenum">
              <a:rPr lang="pt-BR" sz="1200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4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D4EE9ADE-7076-4389-A22D-A20D0A774A68}" type="slidenum">
              <a:rPr lang="pt-BR" sz="1200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48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369240" y="1825200"/>
            <a:ext cx="5452560" cy="435060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369240" y="1825200"/>
            <a:ext cx="5452560" cy="43506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488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6144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488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48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48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0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369240" y="1825200"/>
            <a:ext cx="5452560" cy="435060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369240" y="1825200"/>
            <a:ext cx="5452560" cy="43506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488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6144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48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48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0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369240" y="1825200"/>
            <a:ext cx="5452560" cy="435060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369240" y="1825200"/>
            <a:ext cx="5452560" cy="43506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6144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48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lIns="0" rIns="0" tIns="0" bIns="0" anchor="ctr"/>
          <a:p>
            <a:r>
              <a:rPr lang="pt-BR" sz="44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t-BR" sz="28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pt-BR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t-BR" sz="28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lIns="0" rIns="0" tIns="0" bIns="0" anchor="ctr"/>
          <a:p>
            <a:r>
              <a:rPr lang="pt-BR" sz="44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t-BR" sz="28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8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8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8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8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8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1724040" y="104760"/>
            <a:ext cx="9143280" cy="2386800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lang="pt-BR" sz="6000">
                <a:solidFill>
                  <a:srgbClr val="000000"/>
                </a:solidFill>
                <a:latin typeface="Calibri Light"/>
                <a:ea typeface="DejaVu Sans"/>
              </a:rPr>
              <a:t>Doutrina de Deus</a:t>
            </a:r>
            <a:endParaRPr/>
          </a:p>
        </p:txBody>
      </p:sp>
      <p:sp>
        <p:nvSpPr>
          <p:cNvPr id="114" name="CustomShape 2"/>
          <p:cNvSpPr/>
          <p:nvPr/>
        </p:nvSpPr>
        <p:spPr>
          <a:xfrm>
            <a:off x="1523880" y="3602160"/>
            <a:ext cx="9143280" cy="1654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t-BR" sz="3600">
                <a:solidFill>
                  <a:srgbClr val="000000"/>
                </a:solidFill>
                <a:latin typeface="Arial"/>
                <a:ea typeface="DejaVu Sans"/>
              </a:rPr>
              <a:t>Aula 2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pt-BR" sz="3600">
                <a:solidFill>
                  <a:srgbClr val="000000"/>
                </a:solidFill>
                <a:latin typeface="Arial"/>
                <a:ea typeface="DejaVu Sans"/>
              </a:rPr>
              <a:t>Páginas 19 a 27 tópico 4 e 5 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4305240" y="76320"/>
            <a:ext cx="2928960" cy="848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3600">
                <a:solidFill>
                  <a:srgbClr val="000000"/>
                </a:solidFill>
                <a:latin typeface="Calibri"/>
                <a:ea typeface="DejaVu Sans"/>
              </a:rPr>
              <a:t>6-Deísmo   </a:t>
            </a:r>
            <a:r>
              <a:rPr lang="pt-BR" sz="2800">
                <a:solidFill>
                  <a:srgbClr val="000000"/>
                </a:solidFill>
                <a:latin typeface="Calibri"/>
                <a:ea typeface="DejaVu Sans"/>
              </a:rPr>
              <a:t>  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139" name="CustomShape 2"/>
          <p:cNvSpPr/>
          <p:nvPr/>
        </p:nvSpPr>
        <p:spPr>
          <a:xfrm>
            <a:off x="530640" y="1000080"/>
            <a:ext cx="11038680" cy="5968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lang="pt-BR" sz="3600">
                <a:solidFill>
                  <a:srgbClr val="000000"/>
                </a:solidFill>
                <a:latin typeface="Arial"/>
                <a:ea typeface="DejaVu Sans"/>
              </a:rPr>
              <a:t>É a crença em uma divindade que fez o mundo e tudo que nele há, mas deixou que sua criação fosse regida</a:t>
            </a:r>
            <a:endParaRPr/>
          </a:p>
          <a:p>
            <a:pPr>
              <a:lnSpc>
                <a:spcPct val="90000"/>
              </a:lnSpc>
            </a:pPr>
            <a:r>
              <a:rPr lang="pt-BR" sz="3600">
                <a:solidFill>
                  <a:srgbClr val="000000"/>
                </a:solidFill>
                <a:latin typeface="Arial"/>
                <a:ea typeface="DejaVu Sans"/>
              </a:rPr>
              <a:t>pelas leis naturais, sem sua interferência. 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lang="pt-BR" sz="3600">
                <a:solidFill>
                  <a:srgbClr val="000000"/>
                </a:solidFill>
                <a:latin typeface="Arial"/>
                <a:ea typeface="DejaVu Sans"/>
              </a:rPr>
              <a:t>É um teísmo sem milagres, além de rejeitar a inspiração divina das Escrituras. Assim, o </a:t>
            </a:r>
            <a:endParaRPr/>
          </a:p>
          <a:p>
            <a:pPr>
              <a:lnSpc>
                <a:spcPct val="90000"/>
              </a:lnSpc>
            </a:pPr>
            <a:r>
              <a:rPr lang="pt-BR" sz="3600">
                <a:solidFill>
                  <a:srgbClr val="000000"/>
                </a:solidFill>
                <a:latin typeface="Arial"/>
                <a:ea typeface="DejaVu Sans"/>
              </a:rPr>
              <a:t>deísmo “é a religião natural baseada no </a:t>
            </a:r>
            <a:endParaRPr/>
          </a:p>
          <a:p>
            <a:pPr>
              <a:lnSpc>
                <a:spcPct val="90000"/>
              </a:lnSpc>
            </a:pPr>
            <a:r>
              <a:rPr lang="pt-BR" sz="3600">
                <a:solidFill>
                  <a:srgbClr val="000000"/>
                </a:solidFill>
                <a:latin typeface="Arial"/>
                <a:ea typeface="DejaVu Sans"/>
              </a:rPr>
              <a:t>raciocínio puramente humano”. </a:t>
            </a:r>
            <a:r>
              <a:rPr lang="pt-BR" sz="3600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r>
              <a:rPr lang="pt-BR" sz="2800">
                <a:solidFill>
                  <a:srgbClr val="000000"/>
                </a:solidFill>
                <a:latin typeface="Calibri"/>
                <a:ea typeface="DejaVu Sans"/>
              </a:rPr>
              <a:t>  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pic>
        <p:nvPicPr>
          <p:cNvPr id="140" name="Imagem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612000" y="4323240"/>
            <a:ext cx="2284200" cy="2286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4305240" y="66600"/>
            <a:ext cx="3239640" cy="632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3600">
                <a:solidFill>
                  <a:srgbClr val="000000"/>
                </a:solidFill>
                <a:latin typeface="Calibri"/>
                <a:ea typeface="DejaVu Sans"/>
              </a:rPr>
              <a:t>7-Dualismo</a:t>
            </a:r>
            <a:r>
              <a:rPr lang="pt-BR" sz="2800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142" name="CustomShape 2"/>
          <p:cNvSpPr/>
          <p:nvPr/>
        </p:nvSpPr>
        <p:spPr>
          <a:xfrm>
            <a:off x="720000" y="1152000"/>
            <a:ext cx="11015640" cy="561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4000">
                <a:solidFill>
                  <a:srgbClr val="000000"/>
                </a:solidFill>
                <a:latin typeface="Arial"/>
                <a:ea typeface="DejaVu Sans"/>
              </a:rPr>
              <a:t>2 reinos: bem e mal, matéria  e espírito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4000">
                <a:solidFill>
                  <a:srgbClr val="000000"/>
                </a:solidFill>
                <a:latin typeface="Arial"/>
                <a:ea typeface="DejaVu Sans"/>
              </a:rPr>
              <a:t>2 reinos que se replicam mas não concorrem: Platonismo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4000">
                <a:solidFill>
                  <a:srgbClr val="000000"/>
                </a:solidFill>
                <a:latin typeface="Arial"/>
                <a:ea typeface="DejaVu Sans"/>
              </a:rPr>
              <a:t>2 reinos em conflito: Zoroastrismo, Gnosticismo, Maniqueísmo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4000">
                <a:solidFill>
                  <a:srgbClr val="000000"/>
                </a:solidFill>
                <a:latin typeface="Arial"/>
                <a:ea typeface="DejaVu Sans"/>
              </a:rPr>
              <a:t>Seitas orientais são dualistas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pic>
        <p:nvPicPr>
          <p:cNvPr id="143" name="Imagem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220320" y="3486240"/>
            <a:ext cx="2742840" cy="2489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4305240" y="66600"/>
            <a:ext cx="3239640" cy="632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3600">
                <a:solidFill>
                  <a:srgbClr val="000000"/>
                </a:solidFill>
                <a:latin typeface="Calibri"/>
                <a:ea typeface="DejaVu Sans"/>
              </a:rPr>
              <a:t>7-Dualismo</a:t>
            </a:r>
            <a:r>
              <a:rPr lang="pt-BR" sz="2800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145" name="CustomShape 2"/>
          <p:cNvSpPr/>
          <p:nvPr/>
        </p:nvSpPr>
        <p:spPr>
          <a:xfrm>
            <a:off x="720000" y="1152000"/>
            <a:ext cx="11015640" cy="561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3600">
                <a:solidFill>
                  <a:srgbClr val="000000"/>
                </a:solidFill>
                <a:latin typeface="Arial"/>
                <a:ea typeface="DejaVu Sans"/>
              </a:rPr>
              <a:t>Yin e Yang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lang="pt-BR" sz="3600">
                <a:solidFill>
                  <a:srgbClr val="000000"/>
                </a:solidFill>
                <a:latin typeface="Arial"/>
                <a:ea typeface="DejaVu Sans"/>
              </a:rPr>
              <a:t>Crêem que existem duas forças cósmicas, duas energias opostas</a:t>
            </a:r>
            <a:endParaRPr/>
          </a:p>
          <a:p>
            <a:pPr>
              <a:lnSpc>
                <a:spcPct val="90000"/>
              </a:lnSpc>
            </a:pPr>
            <a:r>
              <a:rPr lang="pt-BR" sz="3600">
                <a:solidFill>
                  <a:srgbClr val="000000"/>
                </a:solidFill>
                <a:latin typeface="Arial"/>
                <a:ea typeface="DejaVu Sans"/>
              </a:rPr>
              <a:t>que formam o universo e tudo que nele há. Essas duas energias recebem o nome de Yin e Yang. 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lang="pt-BR" sz="3600">
                <a:solidFill>
                  <a:srgbClr val="000000"/>
                </a:solidFill>
                <a:latin typeface="Arial"/>
                <a:ea typeface="DejaVu Sans"/>
              </a:rPr>
              <a:t>A força positiva do bem, da luz e da masculinidade é o </a:t>
            </a:r>
            <a:r>
              <a:rPr b="1" lang="pt-BR" sz="3600">
                <a:solidFill>
                  <a:srgbClr val="000000"/>
                </a:solidFill>
                <a:latin typeface="Arial"/>
                <a:ea typeface="DejaVu Sans"/>
              </a:rPr>
              <a:t>Yang</a:t>
            </a:r>
            <a:r>
              <a:rPr lang="pt-BR" sz="3600">
                <a:solidFill>
                  <a:srgbClr val="000000"/>
                </a:solidFill>
                <a:latin typeface="Arial"/>
                <a:ea typeface="DejaVu Sans"/>
              </a:rPr>
              <a:t>;</a:t>
            </a:r>
            <a:endParaRPr/>
          </a:p>
          <a:p>
            <a:pPr>
              <a:lnSpc>
                <a:spcPct val="90000"/>
              </a:lnSpc>
            </a:pPr>
            <a:r>
              <a:rPr lang="pt-BR" sz="3600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r>
              <a:rPr lang="pt-BR" sz="3600">
                <a:solidFill>
                  <a:srgbClr val="000000"/>
                </a:solidFill>
                <a:latin typeface="Arial"/>
                <a:ea typeface="DejaVu Sans"/>
              </a:rPr>
              <a:t>a essência negativa do mal, da morte e da feminilidade é o </a:t>
            </a:r>
            <a:r>
              <a:rPr b="1" lang="pt-BR" sz="3600">
                <a:solidFill>
                  <a:srgbClr val="000000"/>
                </a:solidFill>
                <a:latin typeface="Arial"/>
                <a:ea typeface="DejaVu Sans"/>
              </a:rPr>
              <a:t>Yin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pic>
        <p:nvPicPr>
          <p:cNvPr id="146" name="Imagem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0601280" y="253440"/>
            <a:ext cx="885600" cy="885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2762280" y="4086360"/>
            <a:ext cx="6194880" cy="132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pt-BR" sz="4400">
                <a:solidFill>
                  <a:srgbClr val="000000"/>
                </a:solidFill>
                <a:latin typeface="Calibri"/>
                <a:ea typeface="DejaVu Sans"/>
              </a:rPr>
              <a:t>Responder o questionário</a:t>
            </a:r>
            <a:endParaRPr/>
          </a:p>
        </p:txBody>
      </p:sp>
      <p:sp>
        <p:nvSpPr>
          <p:cNvPr id="148" name="CustomShape 2"/>
          <p:cNvSpPr/>
          <p:nvPr/>
        </p:nvSpPr>
        <p:spPr>
          <a:xfrm>
            <a:off x="247680" y="47520"/>
            <a:ext cx="11888280" cy="3092040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t-BR" sz="4800">
                <a:solidFill>
                  <a:srgbClr val="000000"/>
                </a:solidFill>
                <a:latin typeface="Calibri"/>
                <a:ea typeface="DejaVu Sans"/>
              </a:rPr>
              <a:t>Formas da negação da existência de Deus</a:t>
            </a: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lang="pt-BR" sz="4400">
                <a:solidFill>
                  <a:srgbClr val="ffffff"/>
                </a:solidFill>
                <a:latin typeface="Calibri Light"/>
                <a:ea typeface="DejaVu Sans"/>
              </a:rPr>
              <a:t>Formas da negação da existência de Deus</a:t>
            </a:r>
            <a:endParaRPr/>
          </a:p>
        </p:txBody>
      </p:sp>
      <p:sp>
        <p:nvSpPr>
          <p:cNvPr id="116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lang="pt-BR" sz="3600">
                <a:solidFill>
                  <a:srgbClr val="000000"/>
                </a:solidFill>
                <a:latin typeface="Arial"/>
                <a:ea typeface="DejaVu Sans"/>
              </a:rPr>
              <a:t>Teologia estuda a natureza de Deus, Sua revelação a humanidade e o plano de Salvação. Os teístas são os que crêem, dentre eles o diabo. Tg 2.19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3600">
                <a:solidFill>
                  <a:srgbClr val="000000"/>
                </a:solidFill>
                <a:latin typeface="Arial"/>
                <a:ea typeface="DejaVu Sans"/>
              </a:rPr>
              <a:t>Apesar disso, existem muitas pessoas e linhas de pensamento que O negam.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3600">
                <a:solidFill>
                  <a:srgbClr val="000000"/>
                </a:solidFill>
                <a:latin typeface="Arial"/>
                <a:ea typeface="DejaVu Sans"/>
              </a:rPr>
              <a:t>Dentre as mais variadas formas de negação da existência de Deus destacam-se 7: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3924360" y="57240"/>
            <a:ext cx="3210120" cy="719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4000">
                <a:solidFill>
                  <a:srgbClr val="000000"/>
                </a:solidFill>
                <a:latin typeface="Calibri"/>
                <a:ea typeface="DejaVu Sans"/>
              </a:rPr>
              <a:t>1-Ateísmo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118" name="CustomShape 2"/>
          <p:cNvSpPr/>
          <p:nvPr/>
        </p:nvSpPr>
        <p:spPr>
          <a:xfrm>
            <a:off x="123840" y="1790640"/>
            <a:ext cx="10698480" cy="566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lang="pt-BR" sz="3600">
                <a:solidFill>
                  <a:srgbClr val="000000"/>
                </a:solidFill>
                <a:latin typeface="Arial"/>
                <a:ea typeface="DejaVu Sans"/>
              </a:rPr>
              <a:t>Grego: a=não e theos=Deus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3600">
                <a:solidFill>
                  <a:srgbClr val="000000"/>
                </a:solidFill>
                <a:latin typeface="Arial"/>
                <a:ea typeface="DejaVu Sans"/>
              </a:rPr>
              <a:t>Ateu não crê na existência de Deus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3600">
                <a:solidFill>
                  <a:srgbClr val="000000"/>
                </a:solidFill>
                <a:latin typeface="Arial"/>
                <a:ea typeface="DejaVu Sans"/>
              </a:rPr>
              <a:t>Acredita no acaso, evolução, ou na auto-existência do universo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3600">
                <a:solidFill>
                  <a:srgbClr val="000000"/>
                </a:solidFill>
                <a:latin typeface="Arial"/>
                <a:ea typeface="DejaVu Sans"/>
              </a:rPr>
              <a:t>As leis são inerentes e impessoais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pt-BR" sz="3600">
                <a:solidFill>
                  <a:srgbClr val="000000"/>
                </a:solidFill>
                <a:latin typeface="Arial"/>
                <a:ea typeface="DejaVu Sans"/>
              </a:rPr>
              <a:t>Ateu teórico ou filosofico, fundamenta-se no raciocínio e no intelecto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pt-BR" sz="3600">
                <a:solidFill>
                  <a:srgbClr val="000000"/>
                </a:solidFill>
                <a:latin typeface="Arial"/>
                <a:ea typeface="DejaVu Sans"/>
              </a:rPr>
              <a:t>Ateu prático não reconhece Deus e vive como se de fato Ele não existisse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19" name="Imagem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182160" y="133200"/>
            <a:ext cx="2742840" cy="2742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143960" y="237960"/>
            <a:ext cx="3210120" cy="719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4000">
                <a:solidFill>
                  <a:srgbClr val="000000"/>
                </a:solidFill>
                <a:latin typeface="Calibri"/>
                <a:ea typeface="DejaVu Sans"/>
              </a:rPr>
              <a:t>1-Ateísmo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121" name="CustomShape 2"/>
          <p:cNvSpPr/>
          <p:nvPr/>
        </p:nvSpPr>
        <p:spPr>
          <a:xfrm>
            <a:off x="152280" y="923760"/>
            <a:ext cx="9479520" cy="5379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pt-BR" sz="3200">
                <a:solidFill>
                  <a:srgbClr val="000000"/>
                </a:solidFill>
                <a:latin typeface="Arial"/>
                <a:ea typeface="DejaVu Sans"/>
              </a:rPr>
              <a:t>Filósofos dos séculos 19 e 20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t-BR" sz="3600">
                <a:solidFill>
                  <a:srgbClr val="000000"/>
                </a:solidFill>
                <a:latin typeface="Arial"/>
                <a:ea typeface="DejaVu Sans"/>
              </a:rPr>
              <a:t>franceses Voltaire e Jean-Paul Sartre.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t-BR" sz="3600">
                <a:solidFill>
                  <a:srgbClr val="000000"/>
                </a:solidFill>
                <a:latin typeface="Arial"/>
                <a:ea typeface="DejaVu Sans"/>
              </a:rPr>
              <a:t>alemães Ludwig Feuerbach, Karl Marx, Arthur Schopenhauer e Friedrich Nietzsche.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t-BR" sz="3600">
                <a:solidFill>
                  <a:srgbClr val="000000"/>
                </a:solidFill>
                <a:latin typeface="Arial"/>
                <a:ea typeface="DejaVu Sans"/>
              </a:rPr>
              <a:t>britânico Bertrand Russel,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t-BR" sz="3600">
                <a:solidFill>
                  <a:srgbClr val="000000"/>
                </a:solidFill>
                <a:latin typeface="Arial"/>
                <a:ea typeface="DejaVu Sans"/>
              </a:rPr>
              <a:t>o psicanalista austríaco Sigmund Freud.</a:t>
            </a:r>
            <a:endParaRPr/>
          </a:p>
        </p:txBody>
      </p:sp>
      <p:pic>
        <p:nvPicPr>
          <p:cNvPr id="122" name="Imagem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048600" y="237960"/>
            <a:ext cx="2742840" cy="2742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124160" y="66600"/>
            <a:ext cx="3648960" cy="100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3600">
                <a:solidFill>
                  <a:srgbClr val="000000"/>
                </a:solidFill>
                <a:latin typeface="Calibri"/>
                <a:ea typeface="DejaVu Sans"/>
              </a:rPr>
              <a:t>2-Agnosticismo</a:t>
            </a:r>
            <a:r>
              <a:rPr lang="pt-BR" sz="2800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1152360" y="921600"/>
            <a:ext cx="10514880" cy="5358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3600">
                <a:solidFill>
                  <a:srgbClr val="000000"/>
                </a:solidFill>
                <a:latin typeface="Calibri"/>
                <a:ea typeface="DejaVu Sans"/>
              </a:rPr>
              <a:t>Grego: a=não e gnostikós=que conhece, ou seja, sem conhecimento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3600">
                <a:solidFill>
                  <a:srgbClr val="000000"/>
                </a:solidFill>
                <a:latin typeface="Calibri"/>
                <a:ea typeface="DejaVu Sans"/>
              </a:rPr>
              <a:t>criado pelo professor T. H. Huxley (1825-1895), inspirado em David Hume(1711-1776) e Immanuel Kant (1724-1804).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pic>
        <p:nvPicPr>
          <p:cNvPr id="125" name="Imagem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819760" y="3676680"/>
            <a:ext cx="2742840" cy="2742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523800" y="66600"/>
            <a:ext cx="3648960" cy="100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3600">
                <a:solidFill>
                  <a:srgbClr val="000000"/>
                </a:solidFill>
                <a:latin typeface="Calibri"/>
                <a:ea typeface="DejaVu Sans"/>
              </a:rPr>
              <a:t>2-Agnosticismo</a:t>
            </a:r>
            <a:r>
              <a:rPr lang="pt-BR" sz="2800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127" name="CustomShape 2"/>
          <p:cNvSpPr/>
          <p:nvPr/>
        </p:nvSpPr>
        <p:spPr>
          <a:xfrm>
            <a:off x="333360" y="2371680"/>
            <a:ext cx="10514880" cy="5358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3600">
                <a:solidFill>
                  <a:srgbClr val="000000"/>
                </a:solidFill>
                <a:latin typeface="Calibri"/>
                <a:ea typeface="DejaVu Sans"/>
              </a:rPr>
              <a:t>não nega a existência de Deus, mas sim a possibilidade do conhecimento de Deus. (Lembram de Zofar?)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lang="pt-BR" sz="3600">
                <a:solidFill>
                  <a:srgbClr val="000000"/>
                </a:solidFill>
                <a:latin typeface="Calibri"/>
                <a:ea typeface="DejaVu Sans"/>
              </a:rPr>
              <a:t>É o sistema que ensina que não sabemos, nem podemos saber, se Deus existe ou não. Seus simpatizantes dizem acreditar unicamente no que se pode ver e tocar.</a:t>
            </a:r>
            <a:endParaRPr/>
          </a:p>
        </p:txBody>
      </p:sp>
      <p:pic>
        <p:nvPicPr>
          <p:cNvPr id="128" name="Imagem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943840" y="181080"/>
            <a:ext cx="2742840" cy="2742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495360" y="190440"/>
            <a:ext cx="4282560" cy="687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3600">
                <a:solidFill>
                  <a:srgbClr val="000000"/>
                </a:solidFill>
                <a:latin typeface="Calibri"/>
                <a:ea typeface="DejaVu Sans"/>
              </a:rPr>
              <a:t>3-Materialismo </a:t>
            </a:r>
            <a:r>
              <a:rPr lang="pt-BR" sz="2800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130" name="CustomShape 2"/>
          <p:cNvSpPr/>
          <p:nvPr/>
        </p:nvSpPr>
        <p:spPr>
          <a:xfrm>
            <a:off x="295200" y="2705040"/>
            <a:ext cx="11109600" cy="515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4000">
                <a:solidFill>
                  <a:srgbClr val="000000"/>
                </a:solidFill>
                <a:latin typeface="Arial"/>
                <a:ea typeface="DejaVu Sans"/>
              </a:rPr>
              <a:t>Não acredita no mundo espiritual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4000">
                <a:solidFill>
                  <a:srgbClr val="000000"/>
                </a:solidFill>
                <a:latin typeface="Arial"/>
                <a:ea typeface="DejaVu Sans"/>
              </a:rPr>
              <a:t>Sem céu, inferno, vida após a morte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4000">
                <a:solidFill>
                  <a:srgbClr val="000000"/>
                </a:solidFill>
                <a:latin typeface="Arial"/>
                <a:ea typeface="DejaVu Sans"/>
              </a:rPr>
              <a:t>Não existe juízo superior ao humano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4000">
                <a:solidFill>
                  <a:srgbClr val="000000"/>
                </a:solidFill>
                <a:latin typeface="Arial"/>
                <a:ea typeface="DejaVu Sans"/>
              </a:rPr>
              <a:t>Pecado é apenas uma imperfeição humana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pic>
        <p:nvPicPr>
          <p:cNvPr id="131" name="Imagem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029360" y="104760"/>
            <a:ext cx="4820400" cy="2529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4295880" y="76320"/>
            <a:ext cx="3265560" cy="115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3600">
                <a:solidFill>
                  <a:srgbClr val="000000"/>
                </a:solidFill>
                <a:latin typeface="Calibri"/>
                <a:ea typeface="DejaVu Sans"/>
              </a:rPr>
              <a:t>4-Panteísmo</a:t>
            </a:r>
            <a:r>
              <a:rPr lang="pt-BR" sz="2800">
                <a:solidFill>
                  <a:srgbClr val="000000"/>
                </a:solidFill>
                <a:latin typeface="Calibri"/>
                <a:ea typeface="DejaVu Sans"/>
              </a:rPr>
              <a:t>   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133" name="CustomShape 2"/>
          <p:cNvSpPr/>
          <p:nvPr/>
        </p:nvSpPr>
        <p:spPr>
          <a:xfrm>
            <a:off x="276840" y="791640"/>
            <a:ext cx="11629080" cy="5832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3600">
                <a:solidFill>
                  <a:srgbClr val="000000"/>
                </a:solidFill>
                <a:latin typeface="Arial"/>
                <a:ea typeface="DejaVu Sans"/>
              </a:rPr>
              <a:t>Grego pan=tudo e theos=deus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3600">
                <a:solidFill>
                  <a:srgbClr val="000000"/>
                </a:solidFill>
                <a:latin typeface="Arial"/>
                <a:ea typeface="DejaVu Sans"/>
              </a:rPr>
              <a:t>Deus é o mundo e o mundo é Deus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3600">
                <a:solidFill>
                  <a:srgbClr val="000000"/>
                </a:solidFill>
                <a:latin typeface="Arial"/>
                <a:ea typeface="DejaVu Sans"/>
              </a:rPr>
              <a:t>Deus não existe sem o universo e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3600">
                <a:solidFill>
                  <a:srgbClr val="000000"/>
                </a:solidFill>
                <a:latin typeface="Arial"/>
                <a:ea typeface="DejaVu Sans"/>
              </a:rPr>
              <a:t>vice-versa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lang="pt-BR" sz="3600">
                <a:solidFill>
                  <a:srgbClr val="000000"/>
                </a:solidFill>
                <a:latin typeface="Arial"/>
                <a:ea typeface="DejaVu Sans"/>
              </a:rPr>
              <a:t>Os filósofos Spinoza e Hegel, foram os panteístas mais conhecidos da modernidade.</a:t>
            </a:r>
            <a:endParaRPr/>
          </a:p>
          <a:p>
            <a:pPr>
              <a:lnSpc>
                <a:spcPct val="90000"/>
              </a:lnSpc>
            </a:pPr>
            <a:r>
              <a:rPr lang="pt-BR" sz="3600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r>
              <a:rPr lang="pt-BR" sz="3600">
                <a:solidFill>
                  <a:srgbClr val="000000"/>
                </a:solidFill>
                <a:latin typeface="Arial"/>
                <a:ea typeface="DejaVu Sans"/>
              </a:rPr>
              <a:t>Spinoza identifica Deus com a natureza (Deus sive natura), enquanto Hegel identifica Deus com a História.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pic>
        <p:nvPicPr>
          <p:cNvPr id="134" name="Imagem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896240" y="0"/>
            <a:ext cx="3825000" cy="3616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4305240" y="0"/>
            <a:ext cx="3913560" cy="105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3600">
                <a:solidFill>
                  <a:srgbClr val="000000"/>
                </a:solidFill>
                <a:latin typeface="Calibri"/>
                <a:ea typeface="DejaVu Sans"/>
              </a:rPr>
              <a:t>5-Politeísmo   </a:t>
            </a:r>
            <a:r>
              <a:rPr lang="pt-BR" sz="2800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136" name="CustomShape 2"/>
          <p:cNvSpPr/>
          <p:nvPr/>
        </p:nvSpPr>
        <p:spPr>
          <a:xfrm>
            <a:off x="200520" y="639000"/>
            <a:ext cx="11103480" cy="5985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3600">
                <a:solidFill>
                  <a:srgbClr val="000000"/>
                </a:solidFill>
                <a:latin typeface="Arial"/>
                <a:ea typeface="DejaVu Sans"/>
              </a:rPr>
              <a:t>Grego poly=muito e theos=deus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3600">
                <a:solidFill>
                  <a:srgbClr val="000000"/>
                </a:solidFill>
                <a:latin typeface="Arial"/>
                <a:ea typeface="DejaVu Sans"/>
              </a:rPr>
              <a:t>  </a:t>
            </a:r>
            <a:r>
              <a:rPr lang="pt-BR" sz="3600">
                <a:solidFill>
                  <a:srgbClr val="000000"/>
                </a:solidFill>
                <a:latin typeface="Arial"/>
                <a:ea typeface="DejaVu Sans"/>
              </a:rPr>
              <a:t>Vários deuses e deusas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3600">
                <a:solidFill>
                  <a:srgbClr val="000000"/>
                </a:solidFill>
                <a:latin typeface="Arial"/>
                <a:ea typeface="DejaVu Sans"/>
              </a:rPr>
              <a:t>Nega a existência de um único Deus absoluto como diz a Bíblia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3600">
                <a:solidFill>
                  <a:srgbClr val="000000"/>
                </a:solidFill>
                <a:latin typeface="Arial"/>
                <a:ea typeface="DejaVu Sans"/>
              </a:rPr>
              <a:t>O politeísmo romano praticamente morreu com a ascensão do cristianismo.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pic>
        <p:nvPicPr>
          <p:cNvPr id="137" name="Imagem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324560" y="95400"/>
            <a:ext cx="4668480" cy="2587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