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media/image1.png" ContentType="image/png"/>
  <Override PartName="/ppt/media/image2.png" ContentType="image/png"/>
  <Override PartName="/ppt/media/image6.gif" ContentType="image/gif"/>
  <Override PartName="/ppt/media/image3.png" ContentType="image/png"/>
  <Override PartName="/ppt/media/image7.gif" ContentType="image/gif"/>
  <Override PartName="/ppt/media/image4.png" ContentType="image/png"/>
  <Override PartName="/ppt/media/image8.gif" ContentType="image/gif"/>
  <Override PartName="/ppt/media/image5.png" ContentType="image/png"/>
  <Override PartName="/ppt/_rels/presentation.xml.rels" ContentType="application/vnd.openxmlformats-package.relationships+xml"/>
  <Override PartName="/ppt/slides/slide26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4.xml" ContentType="application/vnd.openxmlformats-officedocument.presentationml.slide+xml"/>
  <Override PartName="/ppt/slides/slide7.xml" ContentType="application/vnd.openxmlformats-officedocument.presentationml.slide+xml"/>
  <Override PartName="/ppt/slides/slide25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_rels/slide9.xml.rels" ContentType="application/vnd.openxmlformats-package.relationships+xml"/>
  <Override PartName="/ppt/slides/_rels/slide35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3.xml.rels" ContentType="application/vnd.openxmlformats-package.relationships+xml"/>
  <Override PartName="/ppt/slides/_rels/slide38.xml.rels" ContentType="application/vnd.openxmlformats-package.relationships+xml"/>
  <Override PartName="/ppt/slides/_rels/slide4.xml.rels" ContentType="application/vnd.openxmlformats-package.relationships+xml"/>
  <Override PartName="/ppt/slides/_rels/slide39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  <Override PartName="/ppt/slides/_rels/slide23.xml.rels" ContentType="application/vnd.openxmlformats-package.relationships+xml"/>
  <Override PartName="/ppt/slides/_rels/slide24.xml.rels" ContentType="application/vnd.openxmlformats-package.relationships+xml"/>
  <Override PartName="/ppt/slides/_rels/slide25.xml.rels" ContentType="application/vnd.openxmlformats-package.relationships+xml"/>
  <Override PartName="/ppt/slides/_rels/slide26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slides/_rels/slide40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5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11408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2480" y="182340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2480" y="182340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504000" y="288000"/>
            <a:ext cx="9072000" cy="5787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50400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515268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04000" y="411408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04000" y="411408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515268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7" name="" descr=""/>
          <p:cNvPicPr/>
          <p:nvPr/>
        </p:nvPicPr>
        <p:blipFill>
          <a:blip r:embed="rId2"/>
          <a:stretch/>
        </p:blipFill>
        <p:spPr>
          <a:xfrm>
            <a:off x="2292480" y="182340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78" name="" descr=""/>
          <p:cNvPicPr/>
          <p:nvPr/>
        </p:nvPicPr>
        <p:blipFill>
          <a:blip r:embed="rId3"/>
          <a:stretch/>
        </p:blipFill>
        <p:spPr>
          <a:xfrm>
            <a:off x="2292480" y="182340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88000"/>
            <a:ext cx="9072000" cy="5787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11408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C640C3DE-2770-4047-863D-157ADB04F30C}" type="slidenum"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2"/>
          <a:stretch/>
        </p:blipFill>
        <p:spPr>
          <a:xfrm>
            <a:off x="1080" y="1440"/>
            <a:ext cx="10077480" cy="7562520"/>
          </a:xfrm>
          <a:prstGeom prst="rect">
            <a:avLst/>
          </a:prstGeom>
          <a:ln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47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039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  <a:endParaRPr b="0" lang="pt-BR" sz="303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  <a:endParaRPr b="0" lang="pt-BR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17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  <a:endParaRPr b="0" lang="pt-BR" sz="21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17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  <a:endParaRPr b="0" lang="pt-BR" sz="21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17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  <a:endParaRPr b="0" lang="pt-BR" sz="21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17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  <a:endParaRPr b="0" lang="pt-BR" sz="21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dt"/>
          </p:nvPr>
        </p:nvSpPr>
        <p:spPr>
          <a:xfrm>
            <a:off x="504000" y="6886440"/>
            <a:ext cx="2348280" cy="520920"/>
          </a:xfrm>
          <a:prstGeom prst="rect">
            <a:avLst/>
          </a:prstGeom>
        </p:spPr>
        <p:txBody>
          <a:bodyPr lIns="0" rIns="0" tIns="0" bIns="0"/>
          <a:p>
            <a:r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ftr"/>
          </p:nvPr>
        </p:nvSpPr>
        <p:spPr>
          <a:xfrm>
            <a:off x="3447000" y="6886440"/>
            <a:ext cx="3195000" cy="52092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sldNum"/>
          </p:nvPr>
        </p:nvSpPr>
        <p:spPr>
          <a:xfrm>
            <a:off x="7227000" y="6886440"/>
            <a:ext cx="2348280" cy="520920"/>
          </a:xfrm>
          <a:prstGeom prst="rect">
            <a:avLst/>
          </a:prstGeom>
        </p:spPr>
        <p:txBody>
          <a:bodyPr lIns="0" rIns="0" tIns="0" bIns="0"/>
          <a:p>
            <a:pPr algn="r"/>
            <a:fld id="{E7D9DD3F-3BF7-4247-ACC8-5C673F1723D5}" type="slidenum"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hyperlink" Target="https://www.bibliaonline.com.br/nvi/dt/32/8" TargetMode="External"/><Relationship Id="rId2" Type="http://schemas.openxmlformats.org/officeDocument/2006/relationships/hyperlink" Target="https://www.bibliaonline.com.br/nvi/gn/14/18" TargetMode="External"/><Relationship Id="rId3" Type="http://schemas.openxmlformats.org/officeDocument/2006/relationships/slideLayout" Target="../slideLayouts/slideLayout1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6.gif"/><Relationship Id="rId2" Type="http://schemas.openxmlformats.org/officeDocument/2006/relationships/slideLayout" Target="../slideLayouts/slideLayout1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7.gif"/><Relationship Id="rId2" Type="http://schemas.openxmlformats.org/officeDocument/2006/relationships/slideLayout" Target="../slideLayouts/slideLayout14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hyperlink" Target="https://www.bibliaonline.com.br/nvi/jo/1/1" TargetMode="External"/><Relationship Id="rId2" Type="http://schemas.openxmlformats.org/officeDocument/2006/relationships/slideLayout" Target="../slideLayouts/slideLayout14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hyperlink" Target="https://www.bibliaonline.com.br/nvi/fp/2/11" TargetMode="External"/><Relationship Id="rId2" Type="http://schemas.openxmlformats.org/officeDocument/2006/relationships/slideLayout" Target="../slideLayouts/slideLayout14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hyperlink" Target="https://www.bibliaonline.com.br/nvi/mt/6/9,10" TargetMode="External"/><Relationship Id="rId2" Type="http://schemas.openxmlformats.org/officeDocument/2006/relationships/image" Target="../media/image8.gif"/><Relationship Id="rId3" Type="http://schemas.openxmlformats.org/officeDocument/2006/relationships/slideLayout" Target="../slideLayouts/slideLayout14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de Deus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 individualiza e identifica um indivíduo na sociedade oriental.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Era uma revelação declarando algum atributo ou característica da pessoa nomeada.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 + região que morava, a profissão ou nome do pai ou característica da pessoa, ou momento atual.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Genéricos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TextShape 2"/>
          <p:cNvSpPr txBox="1"/>
          <p:nvPr/>
        </p:nvSpPr>
        <p:spPr>
          <a:xfrm>
            <a:off x="0" y="1473840"/>
            <a:ext cx="10008000" cy="73069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Aparece composto para indicar atributos do Deus de Israel: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a) El Berit – Deus que faz aliança ou pacto 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(Gênesis 31.13; 35.1-3);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b) El Olan – Deus Eterno. Foi com este nome que Abraão invocou seu Deus em Berseba (Gênesis 21.33). É também com esse nome que o profeta Isaías denomina o Deus de Israel 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(Isaías 40.28);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c) El Sale’i – Deus é minha rocha, o meu refúgio 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(Salmos 42.9-10); 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Genéricos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TextShape 2"/>
          <p:cNvSpPr txBox="1"/>
          <p:nvPr/>
        </p:nvSpPr>
        <p:spPr>
          <a:xfrm>
            <a:off x="0" y="1417680"/>
            <a:ext cx="10008000" cy="7419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Aparece composto para indicar atributos do Deus de Israel: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d) El Ro’i – Deus da vista. Assim foi Deus chamado por Agar, e é também mais um nome de Deus (Gênesis 16.13);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e) El Nosse – Deus de compaixão (Salmos 99.8);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f) EL Qana – Deus zeloso (Êxodo 20.5; 34.14);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g) El Ne’eman – Deus de graça e misericórdia (Deuteronômio 7.9).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Genéricos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TextShape 2"/>
          <p:cNvSpPr txBox="1"/>
          <p:nvPr/>
        </p:nvSpPr>
        <p:spPr>
          <a:xfrm>
            <a:off x="0" y="2376000"/>
            <a:ext cx="10008000" cy="55026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Elyon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O nome Elyon é um adjetivo que se deriva do verbo hebraico Aláh, que significa “subir, mais elevado, superior, no ponto mais alto”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Genéricos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TextShape 2"/>
          <p:cNvSpPr txBox="1"/>
          <p:nvPr/>
        </p:nvSpPr>
        <p:spPr>
          <a:xfrm>
            <a:off x="0" y="1343160"/>
            <a:ext cx="10008000" cy="7568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pt-BR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Elyon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Aparece separado de El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Quando o Altíssimo deu às nações a sua herança, quando dividiu toda a humanidade, estabeleceu fronteiras para os povos de acordo com o número dos filhos de Israel.</a:t>
            </a:r>
            <a:r>
              <a:rPr b="0" lang="pt-BR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
</a:t>
            </a:r>
            <a:r>
              <a:rPr b="0" lang="pt-BR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  <a:hlinkClick r:id="rId1"/>
              </a:rPr>
              <a:t>Deuteronômio 32:8</a:t>
            </a:r>
            <a:r>
              <a:rPr b="0" lang="pt-BR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ou junto de El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Então Melquisedeque, rei de Salém e sacerdote do </a:t>
            </a:r>
            <a:r>
              <a:rPr b="1" lang="pt-BR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Deus Altíssimo</a:t>
            </a:r>
            <a:r>
              <a:rPr b="0" lang="pt-BR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, trouxe pão e vinho</a:t>
            </a:r>
            <a:r>
              <a:rPr b="0" lang="pt-BR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
</a:t>
            </a:r>
            <a:r>
              <a:rPr b="0" lang="pt-BR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  <a:hlinkClick r:id="rId2"/>
              </a:rPr>
              <a:t>Gênesis 14:18</a:t>
            </a:r>
            <a:r>
              <a:rPr b="0" lang="pt-BR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Genéricos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TextShape 2"/>
          <p:cNvSpPr txBox="1"/>
          <p:nvPr/>
        </p:nvSpPr>
        <p:spPr>
          <a:xfrm>
            <a:off x="0" y="1150560"/>
            <a:ext cx="10008000" cy="6725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El Olam – o Deus Eterno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Para demonstrar sua fé no Deus verdadeiro, Abraão jura a Abimeleque, rei de Gerar, em Berseba, invocando “ali o nome do SENHOR, </a:t>
            </a:r>
            <a:r>
              <a:rPr b="1" lang="pt-BR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Deus Eterno</a:t>
            </a:r>
            <a:r>
              <a:rPr b="0" lang="pt-BR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”.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Segundo o dicionário Vine, o termo significa “Deus da Eternidade, Deus eterno, Deus para sempre”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Gênesis 21.33 é o único lugar no Antigo Testamento onde o título Deus Eterno ocorre.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Específicos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TextShape 2"/>
          <p:cNvSpPr txBox="1"/>
          <p:nvPr/>
        </p:nvSpPr>
        <p:spPr>
          <a:xfrm>
            <a:off x="0" y="1571760"/>
            <a:ext cx="10008000" cy="5883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Se os nomes genéricos podem ser usados tanto para o Deus verdadeiro como também para as divindades falsas, os nomes específicos de Deus jamais serão invocados para outras divindades.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Os nomes específicos de Deus são aqueles que nas Escrituras só aparecem aplicados ao Deus verdadeiro.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Específicos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0" name="TextShape 2"/>
          <p:cNvSpPr txBox="1"/>
          <p:nvPr/>
        </p:nvSpPr>
        <p:spPr>
          <a:xfrm>
            <a:off x="0" y="1571760"/>
            <a:ext cx="10008000" cy="5883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Portanto, os nomes específicos de Deus trazem por si só temor, reverência, devoção.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São eles: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El Shadday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Adonay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YHWH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YHWH dos Exércitos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Específicos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TextShape 2"/>
          <p:cNvSpPr txBox="1"/>
          <p:nvPr/>
        </p:nvSpPr>
        <p:spPr>
          <a:xfrm>
            <a:off x="0" y="1656000"/>
            <a:ext cx="10008000" cy="5714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Shadday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– Todo-poderoso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A Septuaginta traduziu shadday por pantokrator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A Vulgata por omnipotens.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Obs sobre versões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4" name="TextShape 2"/>
          <p:cNvSpPr txBox="1"/>
          <p:nvPr/>
        </p:nvSpPr>
        <p:spPr>
          <a:xfrm>
            <a:off x="0" y="771840"/>
            <a:ext cx="10008000" cy="74829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3400" spc="-1" strike="noStrike">
                <a:solidFill>
                  <a:srgbClr val="252525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Septuaginta</a:t>
            </a:r>
            <a:r>
              <a:rPr b="0" lang="pt-BR" sz="3400" spc="-1" strike="noStrike">
                <a:solidFill>
                  <a:srgbClr val="252525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é o nome da versão da Bíblia hebraica traduzida em etapas para o grego koiné, entre o século III a.C. e o século I a.C., é a mais antiga tradução da bíblia hebraica para o grego na época de Alexandre, o Grande.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A tradução ficou conhecida como a Versão dos Setenta (ou Septuaginta, palavra latina que significa setenta, ou ainda LXX), pois setenta e dois rabinos (seis de cada uma das doze tribos) trabalharam nela e, segundo a tradição, teriam completado a tradução em setenta e dois dias.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Obs sobre versões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TextShape 2"/>
          <p:cNvSpPr txBox="1"/>
          <p:nvPr/>
        </p:nvSpPr>
        <p:spPr>
          <a:xfrm>
            <a:off x="0" y="1656000"/>
            <a:ext cx="10008000" cy="5714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i="1" lang="pt-BR" sz="3400" spc="-1" strike="noStrike">
                <a:solidFill>
                  <a:srgbClr val="222222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Vúlgata</a:t>
            </a:r>
            <a:r>
              <a:rPr b="0" i="1" lang="pt-BR" sz="3400" spc="-1" strike="noStrike">
                <a:solidFill>
                  <a:srgbClr val="252525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é a t</a:t>
            </a:r>
            <a:r>
              <a:rPr b="0" lang="pt-BR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radução latina da Bíblia feita por são Jerônimo 340-420 DC, que foi declarada a versão oficial da Igreja romana pelo Concílio de Trento entre 1545 e 1563 na cidade de Trento no norte da Itália.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400" spc="-1" strike="noStrike">
                <a:solidFill>
                  <a:srgbClr val="252525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Esse concílio foi uma reação do catolicismo à reforma protestante iniciada por Lutero.</a:t>
            </a:r>
            <a:r>
              <a:rPr b="0" lang="pt-BR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de Deus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pt-BR" sz="5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Exemplos: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5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Adão = tirado da terra vermelha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5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Jesus de Nazaré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5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Icabode = foi se a glória de Israel  1 Sm 4.22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Específicos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8" name="TextShape 2"/>
          <p:cNvSpPr txBox="1"/>
          <p:nvPr/>
        </p:nvSpPr>
        <p:spPr>
          <a:xfrm>
            <a:off x="0" y="1004040"/>
            <a:ext cx="10008000" cy="7018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Shadday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– Todo-poderoso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Várias linhas de interpretação da origem da palavra definem seu significado: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Shadad = destruir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Sadu     = montanha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Shadá   = alimentar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Shadad = ser poderoso, forte e potente. Esse é o mais aceito!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Específicos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TextShape 2"/>
          <p:cNvSpPr txBox="1"/>
          <p:nvPr/>
        </p:nvSpPr>
        <p:spPr>
          <a:xfrm>
            <a:off x="0" y="1260000"/>
            <a:ext cx="10008000" cy="6506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YHWH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– traduzido por Senhor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O tetragrama é o nome divino que ocorre com mais freqüência no Antigo Testamento, 5.321 vezes, sendo escrito por quatro consoantes: yod, he, vav, he (o alfabeto hebraico não possui vogal).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Específicos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TextShape 2"/>
          <p:cNvSpPr txBox="1"/>
          <p:nvPr/>
        </p:nvSpPr>
        <p:spPr>
          <a:xfrm>
            <a:off x="0" y="-19800"/>
            <a:ext cx="10008000" cy="9066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YHWH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– traduzido por Senhor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Não sabemos realmente como os judeus pronunciavam o nome, pois este tornou-se impronunciável pelos hebreus desde o período intertestamentário, devido à ordem divina proibindo que se tomasse o nome do Senhor (YHWH) em vão. Assim, os judeus temiam e temem pronunciar o tetragrama, substituindo-o na leitura pela palavra Adonai ou “O Nome”, há’Shem em hebraico.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Específicos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4" name="TextShape 2"/>
          <p:cNvSpPr txBox="1"/>
          <p:nvPr/>
        </p:nvSpPr>
        <p:spPr>
          <a:xfrm>
            <a:off x="0" y="-531720"/>
            <a:ext cx="10008000" cy="10090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Adonai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– Senhor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“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Não tomarás o nome do SENHOR, teu Deus, em vão, porque o SENHOR não terá por inocente o que tomar o seu nome em vão” (Êxodo 20.7)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todas as vezes que houvesse necessidade de pronunciar o nome de Deus YHWH,os judeus poderiam pronunciar de outra forma, ou seja, poderiam usar Adonay nos serviços religiosos ou hashem nas conversas informais, nunca o tetragrama YHWH.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Compostos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6" name="TextShape 2"/>
          <p:cNvSpPr txBox="1"/>
          <p:nvPr/>
        </p:nvSpPr>
        <p:spPr>
          <a:xfrm>
            <a:off x="0" y="1004040"/>
            <a:ext cx="10008000" cy="7018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Nas Escrituras encontramos o nome de Deus ligado a outros termos que o identificam e tornam específica essa relação. Quando assim procedia revelava algum aspecto a mais do seu caráter, fornecendo frases ou termos descritivos em conexão com seus vários nomes.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Compostos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TextShape 2"/>
          <p:cNvSpPr txBox="1"/>
          <p:nvPr/>
        </p:nvSpPr>
        <p:spPr>
          <a:xfrm>
            <a:off x="0" y="492120"/>
            <a:ext cx="10008000" cy="80424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YHWH Elohim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Esta é a história das origens dos céus e da terra, no tempo em que foram criados: Quando o </a:t>
            </a:r>
            <a:r>
              <a:rPr b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Senhor Deus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fez a terra e os céus. Gn 2.4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Não é um deus mas YHWH Deus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Compostos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0" name="TextShape 2"/>
          <p:cNvSpPr txBox="1"/>
          <p:nvPr/>
        </p:nvSpPr>
        <p:spPr>
          <a:xfrm>
            <a:off x="0" y="1004040"/>
            <a:ext cx="10008000" cy="7018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YHWH Jireh – O Senhor Proverá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Abraão deu àquele lugar o nome de "O </a:t>
            </a:r>
            <a:r>
              <a:rPr b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Senhor proverá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". Por isso até hoje se diz: "No monte do Senhor se proverá".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Gênesis 22:14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Compostos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TextShape 2"/>
          <p:cNvSpPr txBox="1"/>
          <p:nvPr/>
        </p:nvSpPr>
        <p:spPr>
          <a:xfrm>
            <a:off x="0" y="-19800"/>
            <a:ext cx="10008000" cy="9066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YHWH Rafa – o Senhor que te sara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dizendo-lhes: "Se vocês derem atenção ao Senhor, ao seu Deus e fizerem o que ele aprova, se derem ouvidos aos seus mandamentos e obedecerem a todos os seus decretos, não trarei sobre vocês nenhuma das doenças que eu trouxe sobre os egípcios, pois eu sou o </a:t>
            </a:r>
            <a:r>
              <a:rPr b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Senhor que os cura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".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Êxodo 15:26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Compostos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4" name="TextShape 2"/>
          <p:cNvSpPr txBox="1"/>
          <p:nvPr/>
        </p:nvSpPr>
        <p:spPr>
          <a:xfrm>
            <a:off x="0" y="1655640"/>
            <a:ext cx="10008000" cy="5714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YHWH Nissi – o Senhor é minha bandeira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Moisés construiu um altar e chamou-lhe "o Senhor é minha bandeira".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Êxodo 17:15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35" name="" descr=""/>
          <p:cNvPicPr/>
          <p:nvPr/>
        </p:nvPicPr>
        <p:blipFill>
          <a:blip r:embed="rId1"/>
          <a:stretch/>
        </p:blipFill>
        <p:spPr>
          <a:xfrm>
            <a:off x="7629120" y="5875560"/>
            <a:ext cx="722880" cy="460440"/>
          </a:xfrm>
          <a:prstGeom prst="rect">
            <a:avLst/>
          </a:prstGeom>
          <a:ln>
            <a:noFill/>
          </a:ln>
        </p:spPr>
      </p:pic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Compostos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7" name="TextShape 2"/>
          <p:cNvSpPr txBox="1"/>
          <p:nvPr/>
        </p:nvSpPr>
        <p:spPr>
          <a:xfrm>
            <a:off x="0" y="87840"/>
            <a:ext cx="10008000" cy="8850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YHWH Nissi – o Senhor é minha bandeira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Um dos símbolos da pátria é a bandeira, que deve ser respeitada por todos os cidadãos. São os símbolos nacionais que nos identificam como nação, como pessoas que compartilham uma mesma terra e uma mesma língua. Não poderia ser diferente para os habitantes dos céus. O Senhor como nossa bandeira deixa evidente que não somos daqui (somo peregrinos e forasteiros) e que possuímos uma linguagem dos céus (falamos a linguagem de Deus).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de Deus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Diante de tamanha importância que o nome possui na sociedade Oriental, podemos, através dos nomes de Deus encontrados nas Escrituras, conhecê-lo melhor. O estudo dos nomes de Deus irá ajudar-nos significativamente a compreendermos a manifestação mais expressiva de sua personalidade.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Compostos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9" name="TextShape 2"/>
          <p:cNvSpPr txBox="1"/>
          <p:nvPr/>
        </p:nvSpPr>
        <p:spPr>
          <a:xfrm>
            <a:off x="72000" y="1143000"/>
            <a:ext cx="10008000" cy="67399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YHWH Shalom – o Senhor é paz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Gideão construiu ali um altar em honra do Senhor e lhe deu este nome: O </a:t>
            </a:r>
            <a:r>
              <a:rPr b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Senhor é Paz.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Até hoje o altar está em Ofra dos abiezritas. Jz 6.24 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Compostos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TextShape 2"/>
          <p:cNvSpPr txBox="1"/>
          <p:nvPr/>
        </p:nvSpPr>
        <p:spPr>
          <a:xfrm>
            <a:off x="72000" y="1626840"/>
            <a:ext cx="10008000" cy="5772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YHWH Raah - o Senhor é o meu pastor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O Senhor é o meu pastor; de nada terei falta.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Sl 23.1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Compostos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3" name="TextShape 2"/>
          <p:cNvSpPr txBox="1"/>
          <p:nvPr/>
        </p:nvSpPr>
        <p:spPr>
          <a:xfrm>
            <a:off x="72000" y="1114920"/>
            <a:ext cx="10008000" cy="6796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YHWH Tsidikenu – Senhor justiça nossa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Em seus dias Judá será salva, Israel viverá em segurança, e este é o nome pelo qual será chamado: O Senhor é a Nossa Justiça.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Jeremias 23:6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Compostos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5" name="TextShape 2"/>
          <p:cNvSpPr txBox="1"/>
          <p:nvPr/>
        </p:nvSpPr>
        <p:spPr>
          <a:xfrm>
            <a:off x="72000" y="1626840"/>
            <a:ext cx="10008000" cy="5772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YHWH Sabaoth– o Senhor dos Exércitos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Quem é esse Rei da glória? O Senhor dos Exércitos; ele é o Rei da glória! Pausa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
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Salmos 24:10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Compostos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7" name="TextShape 2"/>
          <p:cNvSpPr txBox="1"/>
          <p:nvPr/>
        </p:nvSpPr>
        <p:spPr>
          <a:xfrm>
            <a:off x="72000" y="1370880"/>
            <a:ext cx="10008000" cy="6284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YHWH Shammah – o Senhor está ali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“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A distância total ao redor será de nove quilômetros. E daquele momento em diante, o nome da cidade será: O SENHOR ESTÁ AQUI. "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Ezequiel 48:35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de Deus no N.T.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9" name="TextShape 2"/>
          <p:cNvSpPr txBox="1"/>
          <p:nvPr/>
        </p:nvSpPr>
        <p:spPr>
          <a:xfrm>
            <a:off x="72000" y="-420840"/>
            <a:ext cx="10008000" cy="98676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Entre os gregos existiam vários deuses. O filósofo Aristóteles, para demonstrar a fragilidade da religião grega,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afirmava: “O homem fez os deuses à sua semelhança e lhes deu seus costumes”. O panteão grego, que, etimologicamente,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deriva de pan (todo) e théos (deus), significa, literalmente, o templo dedicado a todos os deuses.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Já os judeus sempre foram monoteístas, exortados a permanecerem distantes dos ídolos dos homens.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50" name="" descr=""/>
          <p:cNvPicPr/>
          <p:nvPr/>
        </p:nvPicPr>
        <p:blipFill>
          <a:blip r:embed="rId1"/>
          <a:stretch/>
        </p:blipFill>
        <p:spPr>
          <a:xfrm>
            <a:off x="7017840" y="6813720"/>
            <a:ext cx="1334160" cy="530280"/>
          </a:xfrm>
          <a:prstGeom prst="rect">
            <a:avLst/>
          </a:prstGeom>
          <a:ln>
            <a:noFill/>
          </a:ln>
        </p:spPr>
      </p:pic>
    </p:spTree>
  </p:cSld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de Deus no N.T.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2" name="TextShape 2"/>
          <p:cNvSpPr txBox="1"/>
          <p:nvPr/>
        </p:nvSpPr>
        <p:spPr>
          <a:xfrm>
            <a:off x="72000" y="603000"/>
            <a:ext cx="10008000" cy="78199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Nesse clima foi que surgiu a primeira tradução da Bíblia hebraica para o grego, chamada de Septuaginta. Portanto, é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nessa tradução das Escrituras que os rabinos demonstrarão seu zelo pela religião.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Por meio dela descobrimos os equivalentes gregos dos nomes usados para Deus no Antigo Testamento, como El, Elohim, Elyon e YHWH..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de Deus no N.T.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4" name="TextShape 2"/>
          <p:cNvSpPr txBox="1"/>
          <p:nvPr/>
        </p:nvSpPr>
        <p:spPr>
          <a:xfrm>
            <a:off x="72000" y="-420480"/>
            <a:ext cx="10008000" cy="98676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(theos) – Deus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No princípio era aquele que é a Palavra. Ele estava com </a:t>
            </a:r>
            <a:r>
              <a:rPr b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Deus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, e era </a:t>
            </a:r>
            <a:r>
              <a:rPr b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Deus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.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
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  <a:hlinkClick r:id="rId1"/>
              </a:rPr>
              <a:t>João 1:1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Dos nomes aplicados a Deus no Novo Testamento, (theos) é o mais comum.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Assim como as palavras hebraicas el, eloah, elohim no Antigo Testamento, theos no Novo Testamento pode significar “Deus” ou “deuses”.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de Deus no N.T.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6" name="TextShape 2"/>
          <p:cNvSpPr txBox="1"/>
          <p:nvPr/>
        </p:nvSpPr>
        <p:spPr>
          <a:xfrm>
            <a:off x="72000" y="859320"/>
            <a:ext cx="10008000" cy="7308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(Kurios) - Senhor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e toda língua confesse que Jesus Cristo é o </a:t>
            </a:r>
            <a:r>
              <a:rPr b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Senhor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, para a glória de Deus Pai.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
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  <a:hlinkClick r:id="rId1"/>
              </a:rPr>
              <a:t>Filipenses 2:11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de Deus no N.T.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8" name="TextShape 2"/>
          <p:cNvSpPr txBox="1"/>
          <p:nvPr/>
        </p:nvSpPr>
        <p:spPr>
          <a:xfrm>
            <a:off x="72000" y="-420480"/>
            <a:ext cx="10008000" cy="98676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(Kurios) - Senhor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A Septuaginta traduziu Adonai e o tetragrama YHWH pela palavra grega ku/riov (kurios), “Senhor”, exatamente como fizeram no Antigo Testamento para o nome divino impronunciável. A idéia básica de kurios/Adonai é a da soberania de Deus, da suprema posição do Criador, em todo o Universo que criou. </a:t>
            </a:r>
            <a:r>
              <a:rPr b="0" i="1" lang="pt-BR" sz="36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Tanto o Pai quanto o Filho são chamados pelo termo grego kurios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Genéricos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Outras divindades podem tê-los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Elohim(plural) e Eloah(singular) ambos significam </a:t>
            </a:r>
            <a:r>
              <a:rPr b="1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</a:t>
            </a: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eus ou </a:t>
            </a:r>
            <a:r>
              <a:rPr b="1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</a:t>
            </a: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eus.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Usamos letra minúscula quando nos referimos ao falso.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 termo Elohim é plural estudaremos isso no próximo capítulo referente a Trindade.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de Deus no N.T.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0" name="TextShape 2"/>
          <p:cNvSpPr txBox="1"/>
          <p:nvPr/>
        </p:nvSpPr>
        <p:spPr>
          <a:xfrm>
            <a:off x="72000" y="603360"/>
            <a:ext cx="10008000" cy="78199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(Pater) - Pai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Vocês, orem assim: ‘Pai nosso, que estás nos céus! Santificado seja o teu nome.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
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  <a:hlinkClick r:id="rId1"/>
              </a:rPr>
              <a:t>Mateus 6:9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61" name="" descr=""/>
          <p:cNvPicPr/>
          <p:nvPr/>
        </p:nvPicPr>
        <p:blipFill>
          <a:blip r:embed="rId2"/>
          <a:stretch/>
        </p:blipFill>
        <p:spPr>
          <a:xfrm>
            <a:off x="6278400" y="6017760"/>
            <a:ext cx="993600" cy="750240"/>
          </a:xfrm>
          <a:prstGeom prst="rect">
            <a:avLst/>
          </a:prstGeom>
          <a:ln>
            <a:noFill/>
          </a:ln>
        </p:spPr>
      </p:pic>
    </p:spTree>
  </p:cSld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de Deus no N.T.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3" name="TextShape 2"/>
          <p:cNvSpPr txBox="1"/>
          <p:nvPr/>
        </p:nvSpPr>
        <p:spPr>
          <a:xfrm>
            <a:off x="72000" y="-676440"/>
            <a:ext cx="10008000" cy="10379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(Pater) - Pai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Dentre as três grandes religiões monoteístas, somente o cristianismo mantém um relacionamento de Pai para filho com seu Deus. O islamismo rejeita a idéia de Deus ser Pai, o judaísmo afirma que Deus jamais teve algum filho. </a:t>
            </a:r>
            <a:r>
              <a:rPr b="1" lang="pt-BR" sz="36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Como cristãos somos privilegiados de poder invocar o único Deus como nosso Pai celestial!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de Deus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5" name="TextShape 2"/>
          <p:cNvSpPr txBox="1"/>
          <p:nvPr/>
        </p:nvSpPr>
        <p:spPr>
          <a:xfrm>
            <a:off x="72000" y="1656000"/>
            <a:ext cx="10008000" cy="5714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5 MINUTOS DE PAUSA PRA RESPONDER O QUESTIONÁRIO ETC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Genéricos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0" y="-128160"/>
            <a:ext cx="10008000" cy="8370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Gn 1.1 traz Elohim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usada sempre que trata da criação e onipotência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Eloah é singular e ocorre 57 vezes no AT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Elohim é plural e ocorre 2498 vezes no AT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Vem do hebraico Alá = ser adorado, excelente, temido e reverenciado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Genéricos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0" y="46080"/>
            <a:ext cx="10008000" cy="802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Alá ou Allah é a palavra árabe que traduz o nosso vocábulo "Deus". As palavras "altura" e "potência", nas línguas semíticas, têm a mesma raiz.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Normalmente, em português, Alá é o termo usado para designar o Deus dos muçulmanos. Ou seja, o transformamos num nome próprio, "o deus dos muçulmanos". Todavia, entre os árabes, essa mesma palavra é usada também para o nosso Deus, seja dos cristãos ou dos judeus. Portanto, entre os árabes, em origem, não é um nome próprio.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Genéricos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TextShape 2"/>
          <p:cNvSpPr txBox="1"/>
          <p:nvPr/>
        </p:nvSpPr>
        <p:spPr>
          <a:xfrm>
            <a:off x="0" y="467280"/>
            <a:ext cx="10008000" cy="717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El  – Deus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É o nome mais conhecido entre os povos de língua semita para se referir à divindade.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Singular e ocorre cerca de 250 vezes na Bíblia e parece significar “aquele que vai adiante ou começa as coisas”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Genéricos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0" y="42840"/>
            <a:ext cx="10008000" cy="81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El  – Deus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Os significados principais deste termo, conforme apresentados nas Escrituras, são “deus”, para divindades falsas, “Deus”, para o verdadeiro e único Deus, e de modo menos freqüente “o poderoso”, referindo-se aos homens ou anjos.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Nomes Genéricos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0" y="1371960"/>
            <a:ext cx="10008000" cy="5509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El  – Deus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é o nome mais usado na Bíblia para mencionar as divindades pagãs</a:t>
            </a: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</a:t>
            </a: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</TotalTime>
  <Application>LibreOffice/5.2.5.1$Windows_x86 LibreOffice_project/0312e1a284a7d50ca85a365c316c7abbf20a4d22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2017-02-21T20:34:15Z</dcterms:created>
  <dc:creator/>
  <dc:description/>
  <dc:language>pt-BR</dc:language>
  <cp:lastModifiedBy/>
  <dcterms:modified xsi:type="dcterms:W3CDTF">2017-02-22T10:55:40Z</dcterms:modified>
  <cp:revision>12</cp:revision>
  <dc:subject/>
  <dc:title/>
</cp:coreProperties>
</file>