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_rels/presentation.xml.rels" ContentType="application/vnd.openxmlformats-package.relationships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0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</p:sldIdLst>
  <p:sldSz cx="10080625" cy="7559675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Relationship Id="rId3" Type="http://schemas.openxmlformats.org/officeDocument/2006/relationships/image" Target="../media/image5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907200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114080"/>
            <a:ext cx="907200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11408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11408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37" name="" descr=""/>
          <p:cNvPicPr/>
          <p:nvPr/>
        </p:nvPicPr>
        <p:blipFill>
          <a:blip r:embed="rId2"/>
          <a:stretch/>
        </p:blipFill>
        <p:spPr>
          <a:xfrm>
            <a:off x="2292480" y="1823400"/>
            <a:ext cx="5495040" cy="4384440"/>
          </a:xfrm>
          <a:prstGeom prst="rect">
            <a:avLst/>
          </a:prstGeom>
          <a:ln>
            <a:noFill/>
          </a:ln>
        </p:spPr>
      </p:pic>
      <p:pic>
        <p:nvPicPr>
          <p:cNvPr id="38" name="" descr=""/>
          <p:cNvPicPr/>
          <p:nvPr/>
        </p:nvPicPr>
        <p:blipFill>
          <a:blip r:embed="rId3"/>
          <a:stretch/>
        </p:blipFill>
        <p:spPr>
          <a:xfrm>
            <a:off x="2292480" y="1823400"/>
            <a:ext cx="5495040" cy="43844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subTitle"/>
          </p:nvPr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subTitle"/>
          </p:nvPr>
        </p:nvSpPr>
        <p:spPr>
          <a:xfrm>
            <a:off x="504000" y="288000"/>
            <a:ext cx="9072000" cy="5787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504000" y="411408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5152680" y="411408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 type="body"/>
          </p:nvPr>
        </p:nvSpPr>
        <p:spPr>
          <a:xfrm>
            <a:off x="504000" y="4114080"/>
            <a:ext cx="907200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907200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04000" y="4114080"/>
            <a:ext cx="907200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5152680" y="411408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504000" y="411408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7" name="" descr=""/>
          <p:cNvPicPr/>
          <p:nvPr/>
        </p:nvPicPr>
        <p:blipFill>
          <a:blip r:embed="rId2"/>
          <a:stretch/>
        </p:blipFill>
        <p:spPr>
          <a:xfrm>
            <a:off x="2292480" y="1823400"/>
            <a:ext cx="5495040" cy="4384440"/>
          </a:xfrm>
          <a:prstGeom prst="rect">
            <a:avLst/>
          </a:prstGeom>
          <a:ln>
            <a:noFill/>
          </a:ln>
        </p:spPr>
      </p:pic>
      <p:pic>
        <p:nvPicPr>
          <p:cNvPr id="78" name="" descr=""/>
          <p:cNvPicPr/>
          <p:nvPr/>
        </p:nvPicPr>
        <p:blipFill>
          <a:blip r:embed="rId3"/>
          <a:stretch/>
        </p:blipFill>
        <p:spPr>
          <a:xfrm>
            <a:off x="2292480" y="1823400"/>
            <a:ext cx="5495040" cy="438444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288000"/>
            <a:ext cx="9072000" cy="5787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11408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43844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11408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823760"/>
            <a:ext cx="442692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114080"/>
            <a:ext cx="9072000" cy="2091240"/>
          </a:xfrm>
          <a:prstGeom prst="rect">
            <a:avLst/>
          </a:prstGeom>
        </p:spPr>
        <p:txBody>
          <a:bodyPr lIns="0" rIns="0" tIns="0" bIns="0"/>
          <a:p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do título</a:t>
            </a:r>
            <a:endParaRPr b="0" lang="pt-BR" sz="4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da estrutura de tópicos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2.º nível da estrutura de tópicos</a:t>
            </a:r>
            <a:endParaRPr b="0" lang="pt-BR" sz="28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3.º nível da estrutura de tópicos</a:t>
            </a:r>
            <a:endParaRPr b="0"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7.º nível da estrutura de tópicos</a:t>
            </a:r>
            <a:endParaRPr b="0" lang="pt-BR" sz="20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r>
              <a:rPr b="0" lang="pt-B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pt-B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rIns="0" tIns="0" bIns="0"/>
          <a:p>
            <a:pPr algn="r"/>
            <a:fld id="{7D26AFB0-61EE-47C2-8291-BDED35DF497E}" type="slidenum">
              <a:rPr b="0" lang="pt-B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2"/>
          <a:stretch/>
        </p:blipFill>
        <p:spPr>
          <a:xfrm>
            <a:off x="1080" y="1440"/>
            <a:ext cx="10077480" cy="7562520"/>
          </a:xfrm>
          <a:prstGeom prst="rect">
            <a:avLst/>
          </a:prstGeom>
          <a:ln>
            <a:noFill/>
          </a:ln>
        </p:spPr>
      </p:pic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88000"/>
            <a:ext cx="9072000" cy="124812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b="0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do título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504000" y="1823760"/>
            <a:ext cx="9072000" cy="4384440"/>
          </a:xfrm>
          <a:prstGeom prst="rect">
            <a:avLst/>
          </a:prstGeom>
        </p:spPr>
        <p:txBody>
          <a:bodyPr lIns="0" rIns="0" tIns="0" bIns="0"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47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Clique para editar o formato do texto da estrutura de tópicos</a:t>
            </a:r>
            <a:endParaRPr b="0" lang="pt-BR" sz="34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1" marL="864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3039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2.º nível da estrutura de tópicos</a:t>
            </a:r>
            <a:endParaRPr b="0" lang="pt-BR" sz="3039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2" marL="1296000" indent="-288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3.º nível da estrutura de tópicos</a:t>
            </a:r>
            <a:endParaRPr b="0" lang="pt-BR" sz="26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3" marL="1728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17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4.º nível da estrutura de tópicos</a:t>
            </a:r>
            <a:endParaRPr b="0" lang="pt-BR" sz="21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4" marL="2160000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17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5.º nível da estrutura de tópicos</a:t>
            </a:r>
            <a:endParaRPr b="0" lang="pt-BR" sz="21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5" marL="2592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17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6.º nível da estrutura de tópicos</a:t>
            </a:r>
            <a:endParaRPr b="0" lang="pt-BR" sz="21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lvl="6" marL="3024000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17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7.º nível da estrutura de tópicos</a:t>
            </a:r>
            <a:endParaRPr b="0" lang="pt-BR" sz="217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dt"/>
          </p:nvPr>
        </p:nvSpPr>
        <p:spPr>
          <a:xfrm>
            <a:off x="504000" y="6886440"/>
            <a:ext cx="2348280" cy="520920"/>
          </a:xfrm>
          <a:prstGeom prst="rect">
            <a:avLst/>
          </a:prstGeom>
        </p:spPr>
        <p:txBody>
          <a:bodyPr lIns="0" rIns="0" tIns="0" bIns="0"/>
          <a:p>
            <a:r>
              <a:rPr b="0" lang="pt-B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&lt;data/hora&gt;</a:t>
            </a:r>
            <a:endParaRPr b="0" lang="pt-B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ftr"/>
          </p:nvPr>
        </p:nvSpPr>
        <p:spPr>
          <a:xfrm>
            <a:off x="3447000" y="6886440"/>
            <a:ext cx="3195000" cy="520920"/>
          </a:xfrm>
          <a:prstGeom prst="rect">
            <a:avLst/>
          </a:prstGeom>
        </p:spPr>
        <p:txBody>
          <a:bodyPr lIns="0" rIns="0" tIns="0" bIns="0"/>
          <a:p>
            <a:pPr algn="ctr"/>
            <a:r>
              <a:rPr b="0" lang="pt-B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&lt;rodapé&gt;</a:t>
            </a:r>
            <a:endParaRPr b="0" lang="pt-B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sldNum"/>
          </p:nvPr>
        </p:nvSpPr>
        <p:spPr>
          <a:xfrm>
            <a:off x="7227000" y="6886440"/>
            <a:ext cx="2348280" cy="520920"/>
          </a:xfrm>
          <a:prstGeom prst="rect">
            <a:avLst/>
          </a:prstGeom>
        </p:spPr>
        <p:txBody>
          <a:bodyPr lIns="0" rIns="0" tIns="0" bIns="0"/>
          <a:p>
            <a:pPr algn="r"/>
            <a:fld id="{52D3D8EB-DE3D-44C7-AE34-DC8604D7BD1E}" type="slidenum">
              <a:rPr b="0" lang="pt-BR" sz="1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&lt;número&gt;</a:t>
            </a:fld>
            <a:endParaRPr b="0" lang="pt-B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TRINDADE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0" name="TextShape 2"/>
          <p:cNvSpPr txBox="1"/>
          <p:nvPr/>
        </p:nvSpPr>
        <p:spPr>
          <a:xfrm>
            <a:off x="0" y="697320"/>
            <a:ext cx="10008000" cy="6718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marL="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É a maior revelação dada a humanidade.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 palavra trindade não se encontra nas Escrituras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TextShape 1"/>
          <p:cNvSpPr txBox="1"/>
          <p:nvPr/>
        </p:nvSpPr>
        <p:spPr>
          <a:xfrm>
            <a:off x="504000" y="16920"/>
            <a:ext cx="9072000" cy="1351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EVIDÊNCIAS NO ANTIGO TESTAMENTO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8" name="TextShape 2"/>
          <p:cNvSpPr txBox="1"/>
          <p:nvPr/>
        </p:nvSpPr>
        <p:spPr>
          <a:xfrm>
            <a:off x="0" y="697320"/>
            <a:ext cx="10008000" cy="6718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As três pessoas da tri-unidade estão presentes na criação: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>
              <a:buClr>
                <a:srgbClr val="000000"/>
              </a:buClr>
              <a:buFont typeface="StarSymbol"/>
              <a:buAutoNum type="arabicParenR"/>
            </a:pP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 </a:t>
            </a:r>
            <a:r>
              <a:rPr b="1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Pai</a:t>
            </a: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(Provérbios 8.22-30-criação da sabedoria).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>
              <a:buClr>
                <a:srgbClr val="000000"/>
              </a:buClr>
              <a:buFont typeface="StarSymbol"/>
              <a:buAutoNum type="arabicParenR"/>
            </a:pP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 </a:t>
            </a:r>
            <a:r>
              <a:rPr b="1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Filho</a:t>
            </a: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criou todas as coisas (João 1.1-3; Colossenses 1.16),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>
              <a:buClr>
                <a:srgbClr val="000000"/>
              </a:buClr>
              <a:buFont typeface="StarSymbol"/>
              <a:buAutoNum type="arabicParenR"/>
            </a:pP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assim como o </a:t>
            </a:r>
            <a:r>
              <a:rPr b="1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Espírito Santo</a:t>
            </a: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(Jó 33.4-Eliú diz o sopro de Deus me fez; Salmos 104.30-fôlego) 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TextShape 1"/>
          <p:cNvSpPr txBox="1"/>
          <p:nvPr/>
        </p:nvSpPr>
        <p:spPr>
          <a:xfrm>
            <a:off x="504000" y="16920"/>
            <a:ext cx="9072000" cy="1351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EVIDÊNCIAS NO ANTIGO TESTAMENTO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0" name="TextShape 2"/>
          <p:cNvSpPr txBox="1"/>
          <p:nvPr/>
        </p:nvSpPr>
        <p:spPr>
          <a:xfrm>
            <a:off x="0" y="697320"/>
            <a:ext cx="10008000" cy="6718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“</a:t>
            </a: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Então, disse o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SENHOR Deus: Eis que o homem é como um de </a:t>
            </a:r>
            <a:r>
              <a:rPr b="1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nós</a:t>
            </a:r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, sabendo o bem e o mal...” Gn 3.22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“</a:t>
            </a:r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Eia, </a:t>
            </a:r>
            <a:r>
              <a:rPr b="1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desçamos e confundamos </a:t>
            </a:r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ali a sua língua, para que não entenda um a língua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do outro” Gn 11.7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Shape 1"/>
          <p:cNvSpPr txBox="1"/>
          <p:nvPr/>
        </p:nvSpPr>
        <p:spPr>
          <a:xfrm>
            <a:off x="504000" y="16920"/>
            <a:ext cx="9072000" cy="1351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EVIDÊNCIAS NO ANTIGO TESTAMENTO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2" name="TextShape 2"/>
          <p:cNvSpPr txBox="1"/>
          <p:nvPr/>
        </p:nvSpPr>
        <p:spPr>
          <a:xfrm>
            <a:off x="0" y="697320"/>
            <a:ext cx="10008000" cy="6718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r>
              <a:rPr b="0" i="1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Essas passagens demonstram a unidade composta de Deus; rejeitá-las é rejeitar a revelação de Deus.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Shape 1"/>
          <p:cNvSpPr txBox="1"/>
          <p:nvPr/>
        </p:nvSpPr>
        <p:spPr>
          <a:xfrm>
            <a:off x="504000" y="16920"/>
            <a:ext cx="9072000" cy="1351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EVIDÊNCIAS NO </a:t>
            </a:r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NOVO</a:t>
            </a:r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TESTAMENTO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4" name="TextShape 2"/>
          <p:cNvSpPr txBox="1"/>
          <p:nvPr/>
        </p:nvSpPr>
        <p:spPr>
          <a:xfrm>
            <a:off x="0" y="697320"/>
            <a:ext cx="10008000" cy="6718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r>
              <a:rPr b="0" i="1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É no Novo Testamento que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44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ocorre a revelação mais completa da unidade composta de Deus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extShape 1"/>
          <p:cNvSpPr txBox="1"/>
          <p:nvPr/>
        </p:nvSpPr>
        <p:spPr>
          <a:xfrm>
            <a:off x="504000" y="404280"/>
            <a:ext cx="9072000" cy="576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3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EVIDÊNCIAS NO </a:t>
            </a:r>
            <a:r>
              <a:rPr b="1" lang="pt-BR" sz="3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NOVO</a:t>
            </a:r>
            <a:r>
              <a:rPr b="1" lang="pt-BR" sz="3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TESTAMENTO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6" name="TextShape 2"/>
          <p:cNvSpPr txBox="1"/>
          <p:nvPr/>
        </p:nvSpPr>
        <p:spPr>
          <a:xfrm>
            <a:off x="0" y="697320"/>
            <a:ext cx="10008000" cy="6718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r>
              <a:rPr b="1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 batismo de Jesus: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“</a:t>
            </a: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E, sendo </a:t>
            </a:r>
            <a:r>
              <a:rPr b="1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Jesus</a:t>
            </a: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batizado, saiu logo da água, e eis que se lhe abriram os céus, e viu o </a:t>
            </a:r>
            <a:r>
              <a:rPr b="1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Espírito de Deus</a:t>
            </a: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descendo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como pomba e vindo sobre ele. E eis que uma voz dos céus dizia: Este é o </a:t>
            </a:r>
            <a:r>
              <a:rPr b="1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meu Filho amado</a:t>
            </a:r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, em quem me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comprazo” (Mateus 3.16-17).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3200" spc="-1" strike="noStrike" u="sng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Deus Filho é batizado; e o Deus Espírito Santo desce do céu para pousar nEle enquanto isso Deus Pai fala do céu e ouvem a Sua voz.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extShape 1"/>
          <p:cNvSpPr txBox="1"/>
          <p:nvPr/>
        </p:nvSpPr>
        <p:spPr>
          <a:xfrm>
            <a:off x="504000" y="404280"/>
            <a:ext cx="9072000" cy="576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3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EVIDÊNCIAS NO </a:t>
            </a:r>
            <a:r>
              <a:rPr b="1" lang="pt-BR" sz="3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NOVO</a:t>
            </a:r>
            <a:r>
              <a:rPr b="1" lang="pt-BR" sz="3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TESTAMENTO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8" name="TextShape 2"/>
          <p:cNvSpPr txBox="1"/>
          <p:nvPr/>
        </p:nvSpPr>
        <p:spPr>
          <a:xfrm>
            <a:off x="0" y="697320"/>
            <a:ext cx="10008000" cy="6718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r>
              <a:rPr b="1" i="1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Na grande comissão: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“</a:t>
            </a: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Portanto, ide, ensinai todas as nações, batizando-as em nome do Pai, e do Filho, e do Espírito Santo; ensinando-as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 guardar todas as coisas que eu vos tenho mandado; e eis que eu estou convosco todos os dias, até à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consumação dos séculos. Amém!”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MT 28.19-20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extShape 1"/>
          <p:cNvSpPr txBox="1"/>
          <p:nvPr/>
        </p:nvSpPr>
        <p:spPr>
          <a:xfrm>
            <a:off x="504000" y="404280"/>
            <a:ext cx="9072000" cy="576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3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EVIDÊNCIAS NO </a:t>
            </a:r>
            <a:r>
              <a:rPr b="1" lang="pt-BR" sz="3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NOVO</a:t>
            </a:r>
            <a:r>
              <a:rPr b="1" lang="pt-BR" sz="3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TESTAMENTO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0" name="TextShape 2"/>
          <p:cNvSpPr txBox="1"/>
          <p:nvPr/>
        </p:nvSpPr>
        <p:spPr>
          <a:xfrm>
            <a:off x="0" y="697320"/>
            <a:ext cx="10008000" cy="6718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r>
              <a:rPr b="1" i="1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Na bênção apostólica: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“</a:t>
            </a: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 graça do Senhor Jesus Cristo, e o amor de Deus, e a comunhão do Espírito Santo sejam com vós todos.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Amém!”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2 Co 13.13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extShape 1"/>
          <p:cNvSpPr txBox="1"/>
          <p:nvPr/>
        </p:nvSpPr>
        <p:spPr>
          <a:xfrm>
            <a:off x="504000" y="404280"/>
            <a:ext cx="9072000" cy="576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3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EVIDÊNCIAS NO </a:t>
            </a:r>
            <a:r>
              <a:rPr b="1" lang="pt-BR" sz="3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NOVO</a:t>
            </a:r>
            <a:r>
              <a:rPr b="1" lang="pt-BR" sz="3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TESTAMENTO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2" name="TextShape 2"/>
          <p:cNvSpPr txBox="1"/>
          <p:nvPr/>
        </p:nvSpPr>
        <p:spPr>
          <a:xfrm>
            <a:off x="0" y="697320"/>
            <a:ext cx="10008000" cy="6718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r>
              <a:rPr b="0" i="1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os autores do Novo Testamento </a:t>
            </a: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geralmente usam o nome ‘Deus’ [grego: theos] para referir-se a Deus Pai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 o nome ‘Senhor’ [grego: kurios] para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referir-se a Deus Filho”.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TextShape 1"/>
          <p:cNvSpPr txBox="1"/>
          <p:nvPr/>
        </p:nvSpPr>
        <p:spPr>
          <a:xfrm>
            <a:off x="504000" y="404280"/>
            <a:ext cx="9072000" cy="576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3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EVIDÊNCIAS NO </a:t>
            </a:r>
            <a:r>
              <a:rPr b="1" lang="pt-BR" sz="3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NOVO</a:t>
            </a:r>
            <a:r>
              <a:rPr b="1" lang="pt-BR" sz="3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TESTAMENTO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4" name="TextShape 2"/>
          <p:cNvSpPr txBox="1"/>
          <p:nvPr/>
        </p:nvSpPr>
        <p:spPr>
          <a:xfrm>
            <a:off x="0" y="697320"/>
            <a:ext cx="10008000" cy="6718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r>
              <a:rPr b="1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1 Coríntios 12.4-6 evidencia a doutrina da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1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tri-unidade: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“</a:t>
            </a:r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Ora, há diversidade de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dons, mas o Espírito é o mesmo. E há diversidade de ministérios, mas o Senhor é o mesmo. E há diversidade de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operações, mas é o mesmo Deus que opera tudo em todos”. 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Shape 1"/>
          <p:cNvSpPr txBox="1"/>
          <p:nvPr/>
        </p:nvSpPr>
        <p:spPr>
          <a:xfrm>
            <a:off x="504000" y="404280"/>
            <a:ext cx="9072000" cy="576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3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TRI-UNIDADE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6" name="TextShape 2"/>
          <p:cNvSpPr txBox="1"/>
          <p:nvPr/>
        </p:nvSpPr>
        <p:spPr>
          <a:xfrm>
            <a:off x="0" y="697320"/>
            <a:ext cx="10008000" cy="6718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r>
              <a:rPr b="0" lang="pt-BR" sz="4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Mais detalhes sobre cada pessoa da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4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Tri-Unidade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48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na próxima aula...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TRINDADE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2" name="TextShape 2"/>
          <p:cNvSpPr txBox="1"/>
          <p:nvPr/>
        </p:nvSpPr>
        <p:spPr>
          <a:xfrm>
            <a:off x="0" y="697320"/>
            <a:ext cx="10008000" cy="6718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marL="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Cabe ao pesquisador averiguar os fatos para chegar a uma sentença.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marL="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Portanto, partiremos do princípio de que a doutrina da trindade é uma verdade até que se prove o contrário.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extShape 1"/>
          <p:cNvSpPr txBox="1"/>
          <p:nvPr/>
        </p:nvSpPr>
        <p:spPr>
          <a:xfrm>
            <a:off x="504000" y="404280"/>
            <a:ext cx="9072000" cy="5760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3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EVIDÊNCIAS NO </a:t>
            </a:r>
            <a:r>
              <a:rPr b="1" lang="pt-BR" sz="3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NOVO</a:t>
            </a:r>
            <a:r>
              <a:rPr b="1" lang="pt-BR" sz="3600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TESTAMENTO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8" name="TextShape 2"/>
          <p:cNvSpPr txBox="1"/>
          <p:nvPr/>
        </p:nvSpPr>
        <p:spPr>
          <a:xfrm>
            <a:off x="0" y="697320"/>
            <a:ext cx="10008000" cy="6718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r>
              <a:rPr b="1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Em Efésios 4.4-6 se evidencia a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1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distinção das três pessoas da divindade: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“</a:t>
            </a:r>
            <a:r>
              <a:rPr b="0" i="1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Há um só corpo e um só Espírito, como também fostes chamados em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uma só esperança da vossa vocação; um só Senhor, uma só fé, um só batismo; um só Deus e Pai de todos, o qual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3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é sobre todos, e por todos, e em todos”.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TRINDADE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4" name="TextShape 2"/>
          <p:cNvSpPr txBox="1"/>
          <p:nvPr/>
        </p:nvSpPr>
        <p:spPr>
          <a:xfrm>
            <a:off x="-156600" y="948960"/>
            <a:ext cx="10008000" cy="692640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Os pensadores cristãos têm usado o termo trindade para designar a coexistência de três pessoas distintas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1" lang="pt-BR" sz="4000" spc="-1" strike="noStrike" u="sng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(o Pai, o Filho e o Espírito Santo)</a:t>
            </a:r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coexistindo em natureza divina.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É a unidade divina pela inseparável igualdade de uma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única e mesma substância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Foi empregada pela primeira vez por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32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Tertuliano de Cartago, na África,26 já no final do século II d.C., sob a denominação de “trinnitas”.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TRINDADE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6" name="TextShape 2"/>
          <p:cNvSpPr txBox="1"/>
          <p:nvPr/>
        </p:nvSpPr>
        <p:spPr>
          <a:xfrm>
            <a:off x="0" y="697320"/>
            <a:ext cx="10008000" cy="6718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Stanley Rosenthal informa a escolha infeliz da palavra trindade: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“</a:t>
            </a:r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 palavra trindade foi cunhada a fim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de referir-se à pluralidade que há em Deus, ao mesmo tempo em que manteria o pensamento da unidade divina.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Foi uma escolha bem intencionada, mas infeliz”.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Infeliz porque dá margem para deuses...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TRINDADE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8" name="TextShape 2"/>
          <p:cNvSpPr txBox="1"/>
          <p:nvPr/>
        </p:nvSpPr>
        <p:spPr>
          <a:xfrm>
            <a:off x="0" y="697320"/>
            <a:ext cx="10008000" cy="6718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</a:t>
            </a:r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Utilizaremos a expressão tri-unidade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de Deus, ou seja, que Deus é um só em seu Ser e substância eternamente subsistente em três pessoas distintas,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revelados como </a:t>
            </a:r>
            <a:r>
              <a:rPr b="0" i="1" lang="pt-BR" sz="4000" spc="-1" strike="noStrike" u="sng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Pai, Filho e Espírito Santo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4000" spc="-1" strike="noStrike">
                <a:solidFill>
                  <a:srgbClr val="66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Existe uma hierarquia, oramos ao Pai(Mt 6.9) em nome de Jesus na direção do Espírito Santo.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TextShape 1"/>
          <p:cNvSpPr txBox="1"/>
          <p:nvPr/>
        </p:nvSpPr>
        <p:spPr>
          <a:xfrm>
            <a:off x="504000" y="22320"/>
            <a:ext cx="9072000" cy="67572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TRINDADE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0" name="TextShape 2"/>
          <p:cNvSpPr txBox="1"/>
          <p:nvPr/>
        </p:nvSpPr>
        <p:spPr>
          <a:xfrm>
            <a:off x="0" y="697320"/>
            <a:ext cx="10008000" cy="6718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</a:t>
            </a:r>
            <a:r>
              <a:rPr b="0" lang="pt-BR" sz="6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Evidências existem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6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em ambos os testamentos.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Shape 1"/>
          <p:cNvSpPr txBox="1"/>
          <p:nvPr/>
        </p:nvSpPr>
        <p:spPr>
          <a:xfrm>
            <a:off x="504000" y="16920"/>
            <a:ext cx="9072000" cy="1351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EVIDÊNCIAS NO ANTIGO TESTAMENTO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2" name="TextShape 2"/>
          <p:cNvSpPr txBox="1"/>
          <p:nvPr/>
        </p:nvSpPr>
        <p:spPr>
          <a:xfrm>
            <a:off x="0" y="697320"/>
            <a:ext cx="10008000" cy="6718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  </a:t>
            </a:r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Com o nome Elohim que é plural, a tri-unidade já começa a desabrochar em Gn 1.1.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i="1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Creio que a progressividade da revelação no AT é pelo cuidado de não acharem que eram 3 deuses. Não podiam suportar a revelação.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/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Shape 1"/>
          <p:cNvSpPr txBox="1"/>
          <p:nvPr/>
        </p:nvSpPr>
        <p:spPr>
          <a:xfrm>
            <a:off x="504000" y="16920"/>
            <a:ext cx="9072000" cy="1351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EVIDÊNCIAS NO ANTIGO TESTAMENTO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4" name="TextShape 2"/>
          <p:cNvSpPr txBox="1"/>
          <p:nvPr/>
        </p:nvSpPr>
        <p:spPr>
          <a:xfrm>
            <a:off x="0" y="697320"/>
            <a:ext cx="10008000" cy="6718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Gn 1.1.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</a:t>
            </a:r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Aqui, o verbo apresenta-se no singular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(criou) e o sujeito no plural (Deus), sendo que o nome Elohim no original hebraico é plural, insinuando assim a unidade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composta de Deus.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Esse nome no plural ocorre 2.498 vezes em todo o Antigo Testamento, enquanto o seu correlato singular Eloah apenas 57 vezes.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1"/>
          <p:cNvSpPr txBox="1"/>
          <p:nvPr/>
        </p:nvSpPr>
        <p:spPr>
          <a:xfrm>
            <a:off x="504000" y="16920"/>
            <a:ext cx="9072000" cy="13510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pPr algn="ctr"/>
            <a:r>
              <a:rPr b="1" lang="pt-BR" sz="4759" spc="-1" strike="noStrike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EVIDÊNCIAS NO ANTIGO TESTAMENTO</a:t>
            </a:r>
            <a:endParaRPr b="0" lang="pt-BR" sz="4759" spc="-1" strike="noStrike">
              <a:solidFill>
                <a:srgbClr val="ffffff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96" name="TextShape 2"/>
          <p:cNvSpPr txBox="1"/>
          <p:nvPr/>
        </p:nvSpPr>
        <p:spPr>
          <a:xfrm>
            <a:off x="0" y="697320"/>
            <a:ext cx="10008000" cy="671868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/>
          <a:p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Gn 1.26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Na criação do homem a unidade composta estava presente: 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“</a:t>
            </a:r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E disse Deus: </a:t>
            </a:r>
            <a:r>
              <a:rPr b="1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Façamos</a:t>
            </a:r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 o homem à nossa imagem, conforme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r>
              <a:rPr b="0" lang="pt-BR" sz="40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a nossa semelhança...”</a:t>
            </a:r>
            <a:endParaRPr b="0"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743</TotalTime>
  <Application>LibreOffice/5.2.5.1$Windows_x86 LibreOffice_project/0312e1a284a7d50ca85a365c316c7abbf20a4d22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2017-02-21T20:34:15Z</dcterms:created>
  <dc:creator/>
  <dc:description/>
  <dc:language>pt-BR</dc:language>
  <cp:lastModifiedBy/>
  <dcterms:modified xsi:type="dcterms:W3CDTF">2017-02-22T12:06:35Z</dcterms:modified>
  <cp:revision>17</cp:revision>
  <dc:subject/>
  <dc:title/>
</cp:coreProperties>
</file>