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5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504000" y="1823760"/>
            <a:ext cx="9072000" cy="438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504000" y="288000"/>
            <a:ext cx="8100000" cy="5119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823760"/>
            <a:ext cx="9072000" cy="438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88000"/>
            <a:ext cx="8100000" cy="5119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Arial"/>
              </a:rPr>
              <a:t>Clique para editar o formato do texto do título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Arial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2800">
                <a:latin typeface="Arial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2400">
                <a:latin typeface="Arial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2000">
                <a:latin typeface="Arial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2000">
                <a:latin typeface="Arial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2000">
                <a:latin typeface="Arial"/>
              </a:rPr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 sz="2000">
                <a:latin typeface="Arial"/>
              </a:rPr>
              <a:t>7.º Nível da estrutura de tópicos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pt-BR" sz="1400">
                <a:latin typeface="Times New Roman"/>
              </a:rPr>
              <a:t>&lt;data/hora&gt;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pt-BR" sz="1400">
                <a:latin typeface="Times New Roman"/>
              </a:rPr>
              <a:t>&lt;rodapé&gt;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F0172696-EB71-47B9-AA33-D3354FC753ED}" type="slidenum">
              <a:rPr lang="pt-BR" sz="1400">
                <a:latin typeface="Times New Roman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79640" cy="755568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8100000" cy="110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Clique para editar o formato do texto do título</a:t>
            </a:r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Times New Roman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2800">
                <a:latin typeface="Times New Roman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2400">
                <a:latin typeface="Times New Roman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2000">
                <a:latin typeface="Times New Roman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2000">
                <a:latin typeface="Times New Roman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2000">
                <a:latin typeface="Times New Roman"/>
              </a:rPr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 sz="2000">
                <a:latin typeface="Times New Roman"/>
              </a:rPr>
              <a:t>7.º Nível da estrutura de tópicos</a:t>
            </a:r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dt"/>
          </p:nvPr>
        </p:nvSpPr>
        <p:spPr>
          <a:xfrm>
            <a:off x="504000" y="688680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pt-BR" sz="1400">
                <a:latin typeface="Times New Roman"/>
              </a:rPr>
              <a:t>&lt;data/hora&gt;</a:t>
            </a:r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ftr"/>
          </p:nvPr>
        </p:nvSpPr>
        <p:spPr>
          <a:xfrm>
            <a:off x="3447360" y="688680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pt-BR" sz="1400">
                <a:latin typeface="Times New Roman"/>
              </a:rPr>
              <a:t>&lt;rodapé&gt;</a:t>
            </a:r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sldNum"/>
          </p:nvPr>
        </p:nvSpPr>
        <p:spPr>
          <a:xfrm>
            <a:off x="7227360" y="688680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3EDF4588-102A-4E17-A048-20ECE39FA743}" type="slidenum">
              <a:rPr lang="pt-BR" sz="1400">
                <a:latin typeface="Times New Roman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504000" y="288000"/>
            <a:ext cx="8100000" cy="110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Distorções e Consequências</a:t>
            </a:r>
            <a:endParaRPr/>
          </a:p>
        </p:txBody>
      </p:sp>
      <p:sp>
        <p:nvSpPr>
          <p:cNvPr id="80" name="TextShape 2"/>
          <p:cNvSpPr txBox="1"/>
          <p:nvPr/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3200">
                <a:latin typeface="Arial"/>
              </a:rPr>
              <a:t>Desde o início a Igreja se posicionou contra: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Arial"/>
              </a:rPr>
              <a:t>Montanismo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Arial"/>
              </a:rPr>
              <a:t>Sabelianismo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Arial"/>
              </a:rPr>
              <a:t>Donatismo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Arial"/>
              </a:rPr>
              <a:t>Pelagianismo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Arial"/>
              </a:rPr>
              <a:t>Arianismo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Arial"/>
              </a:rPr>
              <a:t>Iconoclastia e outras heresias.</a:t>
            </a:r>
            <a:endParaRPr/>
          </a:p>
          <a:p>
            <a:pPr algn="ctr"/>
            <a:r>
              <a:rPr lang="pt-BR" sz="3200">
                <a:latin typeface="Arial"/>
              </a:rPr>
              <a:t>São contrárias a doutrina da tri-unidade</a:t>
            </a:r>
            <a:endParaRPr/>
          </a:p>
          <a:p>
            <a:pPr algn="ctr"/>
            <a:r>
              <a:rPr lang="pt-BR" sz="3200">
                <a:latin typeface="Arial"/>
              </a:rPr>
              <a:t>Três escolas principais: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504000" y="288000"/>
            <a:ext cx="8100000" cy="720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Salvação e Trinitarianismo</a:t>
            </a:r>
            <a:endParaRPr/>
          </a:p>
        </p:txBody>
      </p:sp>
      <p:sp>
        <p:nvSpPr>
          <p:cNvPr id="98" name="TextShape 2"/>
          <p:cNvSpPr txBox="1"/>
          <p:nvPr/>
        </p:nvSpPr>
        <p:spPr>
          <a:xfrm>
            <a:off x="771480" y="1828080"/>
            <a:ext cx="9072000" cy="5909400"/>
          </a:xfrm>
          <a:prstGeom prst="rect">
            <a:avLst/>
          </a:prstGeom>
        </p:spPr>
        <p:txBody>
          <a:bodyPr lIns="0" rIns="0" tIns="0" bIns="0" anchor="ctr"/>
          <a:p>
            <a:r>
              <a:rPr lang="pt-BR" sz="3200">
                <a:latin typeface="Arial"/>
              </a:rPr>
              <a:t>Defendemos fortemente que Trinitarianismo é um doutrina baseada no que a Bíblia ensina. Proclamamos de forma dogmática que compreender e acreditar no Trinitarianismo bíblico é crucialmente importante para a compreensão de Deus, salvação, e o trabalho contínuo de Deus na vida dos seguidores de Cristo. Ao mesmo tempo, têm existido homens que amam a Deus, seguidores genuínos de Jesus Cristo, que têm tido certos desacordos com aspectos do Trinitarianismo. </a:t>
            </a:r>
            <a:endParaRPr/>
          </a:p>
          <a:p>
            <a:endParaRPr/>
          </a:p>
          <a:p>
            <a:pPr>
              <a:buSzPct val="45000"/>
              <a:buFont typeface="StarSymbol"/>
              <a:buChar char=""/>
            </a:pPr>
            <a:endParaRPr/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504000" y="288000"/>
            <a:ext cx="8100000" cy="720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Salvação e Trinitarianismo</a:t>
            </a:r>
            <a:endParaRPr/>
          </a:p>
        </p:txBody>
      </p:sp>
      <p:sp>
        <p:nvSpPr>
          <p:cNvPr id="100" name="TextShape 2"/>
          <p:cNvSpPr txBox="1"/>
          <p:nvPr/>
        </p:nvSpPr>
        <p:spPr>
          <a:xfrm>
            <a:off x="832320" y="1889640"/>
            <a:ext cx="9072000" cy="4813200"/>
          </a:xfrm>
          <a:prstGeom prst="rect">
            <a:avLst/>
          </a:prstGeom>
        </p:spPr>
        <p:txBody>
          <a:bodyPr lIns="0" rIns="0" tIns="0" bIns="0" anchor="ctr"/>
          <a:p>
            <a:r>
              <a:rPr lang="pt-BR" sz="3200">
                <a:latin typeface="Arial"/>
              </a:rPr>
              <a:t>É importante lembrar que não somos salvos por ter uma doutrina perfeita. Somos salvos ao confiar no nosso perfeito Salvador (João 3:16). Temos que acreditar em certos aspectos do Trinitarianismo para sermos salvos? Sim! Temos que concordar totalmente com todas as áreas do Trinitarianismo para sermos salvos? Não!</a:t>
            </a:r>
            <a:endParaRPr/>
          </a:p>
          <a:p>
            <a:pPr>
              <a:buSzPct val="45000"/>
              <a:buFont typeface="StarSymbol"/>
              <a:buChar char=""/>
            </a:pPr>
            <a:r>
              <a:rPr lang="pt-BR" sz="2400">
                <a:latin typeface="Arial"/>
              </a:rPr>
              <a:t>Fonte:https://www.gotquestions.org/Portugues/trinitarianismo.html</a:t>
            </a:r>
            <a:endParaRPr/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504000" y="288000"/>
            <a:ext cx="8100000" cy="110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1-Modalismo</a:t>
            </a:r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r>
              <a:rPr lang="pt-BR" sz="3200">
                <a:latin typeface="Arial"/>
              </a:rPr>
              <a:t>Hoje em dia são os unicistas:</a:t>
            </a:r>
            <a:endParaRPr/>
          </a:p>
          <a:p>
            <a:endParaRPr/>
          </a:p>
          <a:p>
            <a:pPr>
              <a:buSzPct val="45000"/>
              <a:buFont typeface="StarSymbol"/>
              <a:buChar char=""/>
            </a:pPr>
            <a:r>
              <a:rPr lang="pt-BR" sz="3200">
                <a:latin typeface="Arial"/>
              </a:rPr>
              <a:t>igreja local de Witness Lee</a:t>
            </a:r>
            <a:endParaRPr/>
          </a:p>
          <a:p>
            <a:pPr>
              <a:buSzPct val="45000"/>
              <a:buFont typeface="StarSymbol"/>
              <a:buChar char=""/>
            </a:pPr>
            <a:r>
              <a:rPr lang="pt-BR" sz="3200">
                <a:latin typeface="Arial"/>
              </a:rPr>
              <a:t>Conjunto Voz da Verdade</a:t>
            </a:r>
            <a:endParaRPr/>
          </a:p>
          <a:p>
            <a:pPr>
              <a:buSzPct val="45000"/>
              <a:buFont typeface="StarSymbol"/>
              <a:buChar char=""/>
            </a:pPr>
            <a:r>
              <a:rPr lang="pt-BR" sz="3200">
                <a:latin typeface="Arial"/>
              </a:rPr>
              <a:t>Tabernáculo da Fé etc.</a:t>
            </a:r>
            <a:endParaRPr/>
          </a:p>
          <a:p>
            <a:pPr>
              <a:buSzPct val="45000"/>
              <a:buFont typeface="StarSymbol"/>
              <a:buChar char=""/>
            </a:pP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504000" y="288000"/>
            <a:ext cx="8100000" cy="110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1-Modalismo</a:t>
            </a:r>
            <a:endParaRPr/>
          </a:p>
        </p:txBody>
      </p:sp>
      <p:sp>
        <p:nvSpPr>
          <p:cNvPr id="84" name="TextShape 2"/>
          <p:cNvSpPr txBox="1"/>
          <p:nvPr/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pPr>
              <a:buSzPct val="45000"/>
              <a:buFont typeface="StarSymbol"/>
              <a:buChar char=""/>
            </a:pPr>
            <a:r>
              <a:rPr lang="pt-BR" sz="3200">
                <a:latin typeface="Arial"/>
              </a:rPr>
              <a:t>Diz que Deus é 1 pessoa só que se manifesta em 3 modos.</a:t>
            </a:r>
            <a:endParaRPr/>
          </a:p>
          <a:p>
            <a:pPr>
              <a:buSzPct val="45000"/>
              <a:buFont typeface="StarSymbol"/>
              <a:buChar char=""/>
            </a:pPr>
            <a:endParaRPr/>
          </a:p>
          <a:p>
            <a:pPr>
              <a:buSzPct val="45000"/>
              <a:buFont typeface="StarSymbol"/>
              <a:buChar char=""/>
            </a:pPr>
            <a:r>
              <a:rPr lang="pt-BR" sz="3200">
                <a:latin typeface="Arial"/>
              </a:rPr>
              <a:t>1 pessoa só que se manifesta sob diferentes títulos em épocas diferentes.</a:t>
            </a:r>
            <a:endParaRPr/>
          </a:p>
          <a:p>
            <a:pPr>
              <a:buSzPct val="45000"/>
              <a:buFont typeface="StarSymbol"/>
              <a:buChar char=""/>
            </a:pPr>
            <a:endParaRPr/>
          </a:p>
          <a:p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504000" y="288000"/>
            <a:ext cx="8100000" cy="110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1-Modalismo</a:t>
            </a:r>
            <a:endParaRPr/>
          </a:p>
        </p:txBody>
      </p:sp>
      <p:sp>
        <p:nvSpPr>
          <p:cNvPr id="86" name="TextShape 2"/>
          <p:cNvSpPr txBox="1"/>
          <p:nvPr/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r>
              <a:rPr lang="pt-BR" sz="3200">
                <a:latin typeface="Arial"/>
              </a:rPr>
              <a:t>é uma variação de uma heresia do segundo</a:t>
            </a:r>
            <a:endParaRPr/>
          </a:p>
          <a:p>
            <a:r>
              <a:rPr lang="pt-BR" sz="3200">
                <a:latin typeface="Arial"/>
              </a:rPr>
              <a:t>século chamada </a:t>
            </a:r>
            <a:r>
              <a:rPr b="1" lang="pt-BR" sz="3200">
                <a:latin typeface="Arial"/>
              </a:rPr>
              <a:t>sabelianismo</a:t>
            </a:r>
            <a:r>
              <a:rPr lang="pt-BR" sz="3200">
                <a:latin typeface="Arial"/>
              </a:rPr>
              <a:t> (propagada por Sabélio , no terceiro século) ou </a:t>
            </a:r>
            <a:r>
              <a:rPr b="1" lang="pt-BR" sz="3200">
                <a:latin typeface="Arial"/>
              </a:rPr>
              <a:t>monarquianismo</a:t>
            </a:r>
            <a:endParaRPr/>
          </a:p>
          <a:p>
            <a:r>
              <a:rPr lang="pt-BR" sz="3200">
                <a:latin typeface="Arial"/>
              </a:rPr>
              <a:t>(uma das variações do modalismo ), ou ainda </a:t>
            </a:r>
            <a:r>
              <a:rPr b="1" lang="pt-BR" sz="3200">
                <a:latin typeface="Arial"/>
              </a:rPr>
              <a:t>patripassianismo</a:t>
            </a:r>
            <a:r>
              <a:rPr lang="pt-BR" sz="3200">
                <a:latin typeface="Arial"/>
              </a:rPr>
              <a:t> (a doutrina de que foi o Deus Pai que sofreu e morreu na cruz,</a:t>
            </a:r>
            <a:endParaRPr/>
          </a:p>
          <a:p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04000" y="288000"/>
            <a:ext cx="8100000" cy="110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2-Subordinacionismo</a:t>
            </a:r>
            <a:endParaRPr/>
          </a:p>
        </p:txBody>
      </p:sp>
      <p:sp>
        <p:nvSpPr>
          <p:cNvPr id="88" name="TextShape 2"/>
          <p:cNvSpPr txBox="1"/>
          <p:nvPr/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r>
              <a:rPr lang="pt-BR" sz="3200">
                <a:latin typeface="Arial"/>
              </a:rPr>
              <a:t>Hoje em dia são os Testemunhas de Jeová:</a:t>
            </a:r>
            <a:endParaRPr/>
          </a:p>
          <a:p>
            <a:endParaRPr/>
          </a:p>
          <a:p>
            <a:r>
              <a:rPr lang="pt-BR" sz="3200">
                <a:latin typeface="Arial"/>
              </a:rPr>
              <a:t>o Pai subordina o Filho e o Espírito Santo a Ele. Declara que Jesus é semelhante ao Pai mas não é Deus.</a:t>
            </a:r>
            <a:endParaRPr/>
          </a:p>
          <a:p>
            <a:endParaRPr/>
          </a:p>
          <a:p>
            <a:r>
              <a:rPr lang="pt-BR" sz="3200">
                <a:latin typeface="Arial"/>
              </a:rPr>
              <a:t>O maior defensor foi Ário no século 2 a 3</a:t>
            </a:r>
            <a:endParaRPr/>
          </a:p>
          <a:p>
            <a:endParaRPr/>
          </a:p>
          <a:p>
            <a:pPr>
              <a:buSzPct val="45000"/>
              <a:buFont typeface="StarSymbol"/>
              <a:buChar char=""/>
            </a:pP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504000" y="288000"/>
            <a:ext cx="8100000" cy="110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2-Subordinacionismo</a:t>
            </a:r>
            <a:endParaRPr/>
          </a:p>
        </p:txBody>
      </p:sp>
      <p:sp>
        <p:nvSpPr>
          <p:cNvPr id="90" name="TextShape 2"/>
          <p:cNvSpPr txBox="1"/>
          <p:nvPr/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r>
              <a:rPr lang="pt-BR" sz="3200">
                <a:latin typeface="Arial"/>
              </a:rPr>
              <a:t>Ário ou Arius (n. 256 – f. 336 ) foi o fundador da doutrina, tida como herética pelo Cristianismo histórico e ortodoxo chamada </a:t>
            </a:r>
            <a:r>
              <a:rPr b="1" lang="pt-BR" sz="4000">
                <a:latin typeface="Arial"/>
              </a:rPr>
              <a:t>arianismo</a:t>
            </a:r>
            <a:r>
              <a:rPr lang="pt-BR" sz="3200">
                <a:latin typeface="Arial"/>
              </a:rPr>
              <a:t>. </a:t>
            </a:r>
            <a:endParaRPr/>
          </a:p>
          <a:p>
            <a:endParaRPr/>
          </a:p>
          <a:p>
            <a:r>
              <a:rPr lang="pt-BR" sz="3200">
                <a:latin typeface="Arial"/>
              </a:rPr>
              <a:t>Foi um presbítero cristão de Alexandria(Arius de Alexandria), antes de se afastar do trinitarismo(nossa crença).</a:t>
            </a:r>
            <a:endParaRPr/>
          </a:p>
          <a:p>
            <a:endParaRPr/>
          </a:p>
          <a:p>
            <a:pPr>
              <a:buSzPct val="45000"/>
              <a:buFont typeface="StarSymbol"/>
              <a:buChar char=""/>
            </a:pP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504000" y="288000"/>
            <a:ext cx="8100000" cy="110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2-Subordinacionismo</a:t>
            </a:r>
            <a:endParaRPr/>
          </a:p>
        </p:txBody>
      </p:sp>
      <p:sp>
        <p:nvSpPr>
          <p:cNvPr id="92" name="TextShape 2"/>
          <p:cNvSpPr txBox="1"/>
          <p:nvPr/>
        </p:nvSpPr>
        <p:spPr>
          <a:xfrm>
            <a:off x="504000" y="206892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r>
              <a:rPr lang="pt-BR" sz="3200">
                <a:latin typeface="Arial"/>
              </a:rPr>
              <a:t>O Concílio de Nicéia (325 d.C.) refutou a doutrina de Ário e afirmou que Jesus Cristo é o único Filho de Deus.</a:t>
            </a:r>
            <a:endParaRPr/>
          </a:p>
          <a:p>
            <a:r>
              <a:rPr lang="pt-BR" sz="3200">
                <a:latin typeface="Arial"/>
              </a:rPr>
              <a:t>“</a:t>
            </a:r>
            <a:r>
              <a:rPr lang="pt-BR" sz="3200">
                <a:latin typeface="Arial"/>
              </a:rPr>
              <a:t>Cremos em um só Senhor Jesus Cristo, Filho Unigênito de Deus, gerado desde a eternidade do Pai: Deus de Deus, Luz da Luz, Deus verdadeiro de Deus verdadeiro; gerado, não criado, consubstancial ao Pai.”.</a:t>
            </a: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504000" y="288000"/>
            <a:ext cx="8100000" cy="110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3-Triteísmo</a:t>
            </a:r>
            <a:endParaRPr/>
          </a:p>
        </p:txBody>
      </p:sp>
      <p:sp>
        <p:nvSpPr>
          <p:cNvPr id="94" name="TextShape 2"/>
          <p:cNvSpPr txBox="1"/>
          <p:nvPr/>
        </p:nvSpPr>
        <p:spPr>
          <a:xfrm>
            <a:off x="504000" y="1982160"/>
            <a:ext cx="9072000" cy="4557960"/>
          </a:xfrm>
          <a:prstGeom prst="rect">
            <a:avLst/>
          </a:prstGeom>
        </p:spPr>
        <p:txBody>
          <a:bodyPr lIns="0" rIns="0" tIns="0" bIns="0" anchor="ctr"/>
          <a:p>
            <a:r>
              <a:rPr lang="pt-BR" sz="3200">
                <a:latin typeface="Arial"/>
              </a:rPr>
              <a:t>Afirma a existência das 3 pessoas divinas, mas as separa, portanto afirmam serem 3 deuses independentes e autônomos sem relação entre as 3 pessoas.</a:t>
            </a:r>
            <a:endParaRPr/>
          </a:p>
          <a:p>
            <a:endParaRPr/>
          </a:p>
          <a:p>
            <a:r>
              <a:rPr lang="pt-BR" sz="3200">
                <a:latin typeface="Arial"/>
              </a:rPr>
              <a:t>Para eles Existem então três absolutos e não um, três seres eternos e não um, e três criadores e não um</a:t>
            </a:r>
            <a:endParaRPr/>
          </a:p>
          <a:p>
            <a:endParaRPr/>
          </a:p>
          <a:p>
            <a:pPr>
              <a:buSzPct val="45000"/>
              <a:buFont typeface="StarSymbol"/>
              <a:buChar char=""/>
            </a:pP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504000" y="288000"/>
            <a:ext cx="8100000" cy="720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Times New Roman"/>
              </a:rPr>
              <a:t>Somos Trinitarianos</a:t>
            </a:r>
            <a:endParaRPr/>
          </a:p>
        </p:txBody>
      </p:sp>
      <p:sp>
        <p:nvSpPr>
          <p:cNvPr id="96" name="TextShape 2"/>
          <p:cNvSpPr txBox="1"/>
          <p:nvPr/>
        </p:nvSpPr>
        <p:spPr>
          <a:xfrm>
            <a:off x="792000" y="2174400"/>
            <a:ext cx="9072000" cy="4557960"/>
          </a:xfrm>
          <a:prstGeom prst="rect">
            <a:avLst/>
          </a:prstGeom>
        </p:spPr>
        <p:txBody>
          <a:bodyPr lIns="0" rIns="0" tIns="0" bIns="0" anchor="ctr"/>
          <a:p>
            <a:r>
              <a:rPr lang="pt-BR" sz="3200">
                <a:latin typeface="Arial"/>
              </a:rPr>
              <a:t>A afirmação trinitária destaca a existência objetiva de um único Deus, subsistente em três pessoas distintas, ou seja, o Pai, o Filho e o Espírito Santo, mas não os vê separados e não relacionados. Crê que as pessoas da tri-unidade estão eternamente relacionadas em comunhão infinita. Pode-se dizer, há três pessoas de uma única comunhão.</a:t>
            </a:r>
            <a:endParaRPr/>
          </a:p>
          <a:p>
            <a:endParaRPr/>
          </a:p>
          <a:p>
            <a:pPr>
              <a:buSzPct val="45000"/>
              <a:buFont typeface="StarSymbol"/>
              <a:buChar char=""/>
            </a:pPr>
            <a:endParaRPr/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