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44.xml.rels" ContentType="application/vnd.openxmlformats-package.relationships+xml"/>
  <Override PartName="/ppt/slides/_rels/slide43.xml.rels" ContentType="application/vnd.openxmlformats-package.relationships+xml"/>
  <Override PartName="/ppt/slides/_rels/slide42.xml.rels" ContentType="application/vnd.openxmlformats-package.relationships+xml"/>
  <Override PartName="/ppt/slides/_rels/slide41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7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29.xml.rels" ContentType="application/vnd.openxmlformats-package.relationships+xml"/>
  <Override PartName="/ppt/slides/_rels/slide14.xml.rels" ContentType="application/vnd.openxmlformats-package.relationships+xml"/>
  <Override PartName="/ppt/slides/_rels/slide38.xml.rels" ContentType="application/vnd.openxmlformats-package.relationships+xml"/>
  <Override PartName="/ppt/slides/_rels/slide13.xml.rels" ContentType="application/vnd.openxmlformats-package.relationships+xml"/>
  <Override PartName="/ppt/slides/_rels/slide37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36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35.xml.rels" ContentType="application/vnd.openxmlformats-package.relationships+xml"/>
  <Override PartName="/ppt/slides/_rels/slide10.xml.rels" ContentType="application/vnd.openxmlformats-package.relationships+xml"/>
  <Override PartName="/ppt/slides/_rels/slide46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45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2.xml.rels" ContentType="application/vnd.openxmlformats-package.relationships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.xml.rels" ContentType="application/vnd.openxmlformats-package.relationships+xml"/>
  <Override PartName="/ppt/slides/slide46.xml" ContentType="application/vnd.openxmlformats-officedocument.presentationml.slide+xml"/>
  <Override PartName="/ppt/slides/slide45.xml" ContentType="application/vnd.openxmlformats-officedocument.presentationml.slide+xml"/>
  <Override PartName="/ppt/slides/slide39.xml" ContentType="application/vnd.openxmlformats-officedocument.presentationml.slide+xml"/>
  <Override PartName="/ppt/slides/slide38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44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43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42.xml" ContentType="application/vnd.openxmlformats-officedocument.presentationml.slide+xml"/>
  <Override PartName="/ppt/slides/slide8.xml" ContentType="application/vnd.openxmlformats-officedocument.presentationml.slide+xml"/>
  <Override PartName="/ppt/slides/slide17.xml" ContentType="application/vnd.openxmlformats-officedocument.presentationml.slide+xml"/>
  <Override PartName="/ppt/slides/slide41.xml" ContentType="application/vnd.openxmlformats-officedocument.presentationml.slide+xml"/>
  <Override PartName="/ppt/slides/slide7.xml" ContentType="application/vnd.openxmlformats-officedocument.presentationml.slide+xml"/>
  <Override PartName="/ppt/slides/slide16.xml" ContentType="application/vnd.openxmlformats-officedocument.presentationml.slide+xml"/>
  <Override PartName="/ppt/slides/slide40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5.xml" ContentType="application/vnd.openxmlformats-officedocument.presentationml.slide+xml"/>
  <Override PartName="/ppt/slides/slide14.xml" ContentType="application/vnd.openxmlformats-officedocument.presentationml.slide+xml"/>
  <Override PartName="/ppt/slides/slide4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810000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1620000" y="3085560"/>
            <a:ext cx="810000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770440" y="3085560"/>
            <a:ext cx="395244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1620000" y="3085560"/>
            <a:ext cx="395244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8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3609360" y="1368000"/>
            <a:ext cx="4121280" cy="3288240"/>
          </a:xfrm>
          <a:prstGeom prst="rect">
            <a:avLst/>
          </a:prstGeom>
          <a:ln>
            <a:noFill/>
          </a:ln>
        </p:spPr>
      </p:pic>
      <p:pic>
        <p:nvPicPr>
          <p:cNvPr id="39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3609360" y="1368000"/>
            <a:ext cx="4121280" cy="3288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1620000" y="1368000"/>
            <a:ext cx="8100000" cy="328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3288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3288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620000" y="216000"/>
            <a:ext cx="8100000" cy="4340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1620000" y="3085560"/>
            <a:ext cx="395244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3288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3288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770440" y="3085560"/>
            <a:ext cx="395244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395244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770440" y="1368000"/>
            <a:ext cx="395244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1620000" y="3085560"/>
            <a:ext cx="810000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85760" cy="567000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3300">
                <a:latin typeface="Times New Roman"/>
              </a:rPr>
              <a:t>Clique para editar o formato do texto do título</a:t>
            </a:r>
            <a:endParaRPr/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2400">
                <a:latin typeface="Arial"/>
              </a:rPr>
              <a:t>Clique para editar o formato do texto da estrutura de tópicos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2089">
                <a:latin typeface="Arial"/>
              </a:rPr>
              <a:t>2.º Nível da estrutura de tópicos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de-DE">
                <a:latin typeface="Arial"/>
              </a:rPr>
              <a:t>3.º Nível da estrutura de tópicos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de-DE" sz="1500">
                <a:latin typeface="Arial"/>
              </a:rPr>
              <a:t>4.º Nível da estrutura de tópicos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de-DE" sz="1500">
                <a:latin typeface="Arial"/>
              </a:rPr>
              <a:t>5.º Nível da estrutura de tópicos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de-DE" sz="1500">
                <a:latin typeface="Arial"/>
              </a:rPr>
              <a:t>6.º Nível da estrutura de tópicos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de-DE" sz="1500">
                <a:latin typeface="Arial"/>
              </a:rPr>
              <a:t>7.º Nível da estrutura de tópicos</a:t>
            </a:r>
            <a:endParaRPr/>
          </a:p>
        </p:txBody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1584000" y="5164920"/>
            <a:ext cx="2348280" cy="390600"/>
          </a:xfrm>
          <a:prstGeom prst="rect">
            <a:avLst/>
          </a:prstGeom>
        </p:spPr>
        <p:txBody>
          <a:bodyPr lIns="0" rIns="0" tIns="0" bIns="0"/>
          <a:p>
            <a:r>
              <a:rPr lang="de-DE" sz="1400">
                <a:latin typeface="Arial"/>
              </a:rPr>
              <a:t>&lt;data/hora&gt;</a:t>
            </a:r>
            <a:endParaRPr/>
          </a:p>
        </p:txBody>
      </p:sp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3987000" y="5164920"/>
            <a:ext cx="3195000" cy="39060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lang="de-DE" sz="1400">
                <a:latin typeface="Arial"/>
              </a:rPr>
              <a:t>&lt;rodapé&gt;</a:t>
            </a:r>
            <a:endParaRPr/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7227000" y="5164920"/>
            <a:ext cx="2348280" cy="390600"/>
          </a:xfrm>
          <a:prstGeom prst="rect">
            <a:avLst/>
          </a:prstGeom>
        </p:spPr>
        <p:txBody>
          <a:bodyPr lIns="0" rIns="0" tIns="0" bIns="0"/>
          <a:p>
            <a:pPr algn="r"/>
            <a:fld id="{F96EBE66-8490-491A-B4EA-3327C4608842}" type="slidenum">
              <a:rPr lang="de-DE" sz="1400">
                <a:latin typeface="Arial"/>
              </a:rPr>
              <a:t>&lt;número&gt;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400">
                <a:latin typeface="Times New Roman"/>
              </a:rPr>
              <a:t>Cada Pessoa é plenamente Deus</a:t>
            </a:r>
            <a:endParaRPr/>
          </a:p>
        </p:txBody>
      </p:sp>
      <p:sp>
        <p:nvSpPr>
          <p:cNvPr id="41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 anchor="ctr"/>
          <a:p>
            <a:pPr>
              <a:buSzPct val="45000"/>
              <a:buFont typeface="StarSymbol"/>
              <a:buChar char=""/>
            </a:pPr>
            <a:r>
              <a:rPr lang="de-DE" sz="4000">
                <a:solidFill>
                  <a:srgbClr val="66ffff"/>
                </a:solidFill>
                <a:latin typeface="Times New Roman"/>
              </a:rPr>
              <a:t>Pai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 sz="4000">
                <a:latin typeface="Times New Roman"/>
              </a:rPr>
              <a:t>Filho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 sz="4000">
                <a:latin typeface="Times New Roman"/>
              </a:rPr>
              <a:t>Espírito Santo</a:t>
            </a:r>
            <a:endParaRPr/>
          </a:p>
        </p:txBody>
      </p:sp>
    </p:spTree>
  </p:cSld>
  <p:transition>
    <p:wipe dir="d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400">
                <a:latin typeface="Times New Roman"/>
              </a:rPr>
              <a:t>Cada Pessoa é plenamente Deus</a:t>
            </a:r>
            <a:endParaRPr/>
          </a:p>
        </p:txBody>
      </p:sp>
      <p:sp>
        <p:nvSpPr>
          <p:cNvPr id="59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 anchor="ctr"/>
          <a:p>
            <a:pPr>
              <a:buSzPct val="45000"/>
              <a:buFont typeface="StarSymbol"/>
              <a:buChar char=""/>
            </a:pPr>
            <a:r>
              <a:rPr lang="de-DE" sz="4000">
                <a:latin typeface="Times New Roman"/>
              </a:rPr>
              <a:t>Pai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 sz="4000">
                <a:solidFill>
                  <a:srgbClr val="66ffff"/>
                </a:solidFill>
                <a:latin typeface="Times New Roman"/>
              </a:rPr>
              <a:t>Filho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 sz="4000">
                <a:latin typeface="Times New Roman"/>
              </a:rPr>
              <a:t>Espírito Santo</a:t>
            </a:r>
            <a:endParaRPr/>
          </a:p>
        </p:txBody>
      </p:sp>
    </p:spTree>
  </p:cSld>
  <p:transition>
    <p:wipe dir="d"/>
  </p:transition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Filho</a:t>
            </a:r>
            <a:endParaRPr/>
          </a:p>
        </p:txBody>
      </p:sp>
      <p:sp>
        <p:nvSpPr>
          <p:cNvPr id="61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3200">
                <a:latin typeface="Times New Roman"/>
              </a:rPr>
              <a:t>Quem é Cristo?</a:t>
            </a:r>
            <a:endParaRPr/>
          </a:p>
          <a:p>
            <a:pPr algn="ctr"/>
            <a:r>
              <a:rPr lang="de-DE" sz="3200">
                <a:latin typeface="Times New Roman"/>
              </a:rPr>
              <a:t>Que tipo de pessoa Ele é?</a:t>
            </a:r>
            <a:endParaRPr/>
          </a:p>
          <a:p>
            <a:pPr algn="ctr"/>
            <a:endParaRPr/>
          </a:p>
          <a:p>
            <a:pPr algn="ctr"/>
            <a:r>
              <a:rPr lang="de-DE" sz="3200">
                <a:latin typeface="Times New Roman"/>
              </a:rPr>
              <a:t>A Bíblia tem a resposta para toda questão doutrinária.</a:t>
            </a:r>
            <a:endParaRPr/>
          </a:p>
        </p:txBody>
      </p:sp>
    </p:spTree>
  </p:cSld>
  <p:transition>
    <p:wipe dir="d"/>
  </p:transition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A Bíblia</a:t>
            </a:r>
            <a:r>
              <a:rPr lang="de-DE" sz="4000">
                <a:latin typeface="Times New Roman"/>
              </a:rPr>
              <a:t>	</a:t>
            </a:r>
            <a:endParaRPr/>
          </a:p>
        </p:txBody>
      </p:sp>
      <p:sp>
        <p:nvSpPr>
          <p:cNvPr id="63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3600">
                <a:latin typeface="Arial"/>
              </a:rPr>
              <a:t>Toda a Escritura é inspirada por Deus e útil para o ensino, para a repreensão, para a correção e para a instrução na justiça,</a:t>
            </a:r>
            <a:endParaRPr/>
          </a:p>
          <a:p>
            <a:r>
              <a:rPr lang="de-DE" sz="3600">
                <a:latin typeface="Arial"/>
              </a:rPr>
              <a:t>para que o homem de Deus seja apto e plenamente preparado para toda boa obra.</a:t>
            </a:r>
            <a:endParaRPr/>
          </a:p>
          <a:p>
            <a:r>
              <a:rPr lang="de-DE" sz="3600">
                <a:latin typeface="Arial"/>
              </a:rPr>
              <a:t>2 Timóteo 3:16,17</a:t>
            </a:r>
            <a:endParaRPr/>
          </a:p>
        </p:txBody>
      </p:sp>
    </p:spTree>
  </p:cSld>
  <p:transition>
    <p:wipe dir="d"/>
  </p:transition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A Bíblia</a:t>
            </a:r>
            <a:r>
              <a:rPr lang="de-DE" sz="4000">
                <a:latin typeface="Times New Roman"/>
              </a:rPr>
              <a:t>	</a:t>
            </a:r>
            <a:endParaRPr/>
          </a:p>
        </p:txBody>
      </p:sp>
      <p:sp>
        <p:nvSpPr>
          <p:cNvPr id="65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3600">
                <a:latin typeface="Arial"/>
              </a:rPr>
              <a:t> </a:t>
            </a:r>
            <a:r>
              <a:rPr lang="de-DE" sz="3600">
                <a:latin typeface="Arial"/>
              </a:rPr>
              <a:t>Mas ainda que nós ou um anjo do céu pregue um evangelho diferente daquele que lhes pregamos, que seja amaldiçoado!</a:t>
            </a:r>
            <a:endParaRPr/>
          </a:p>
          <a:p>
            <a:r>
              <a:rPr lang="de-DE" sz="3600">
                <a:latin typeface="Arial"/>
              </a:rPr>
              <a:t>Gl 1.8</a:t>
            </a:r>
            <a:endParaRPr/>
          </a:p>
        </p:txBody>
      </p:sp>
    </p:spTree>
  </p:cSld>
  <p:transition>
    <p:wipe dir="d"/>
  </p:transition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Filho</a:t>
            </a:r>
            <a:endParaRPr/>
          </a:p>
        </p:txBody>
      </p:sp>
      <p:sp>
        <p:nvSpPr>
          <p:cNvPr id="67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4000">
                <a:latin typeface="Arial"/>
              </a:rPr>
              <a:t>Não importa se é fáci ou difícil crer na divindade de Cristo mas se é ou não </a:t>
            </a:r>
            <a:r>
              <a:rPr b="1" lang="de-DE" sz="4000">
                <a:latin typeface="Arial"/>
              </a:rPr>
              <a:t>Revelada pelas Escrituras!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i="1" lang="de-DE" sz="4000">
                <a:latin typeface="Arial"/>
              </a:rPr>
              <a:t>Vamos ver apenas 3 passagens</a:t>
            </a:r>
            <a:endParaRPr/>
          </a:p>
        </p:txBody>
      </p:sp>
    </p:spTree>
  </p:cSld>
  <p:transition>
    <p:wipe dir="d"/>
  </p:transition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Jesus é Deus!</a:t>
            </a:r>
            <a:endParaRPr/>
          </a:p>
        </p:txBody>
      </p:sp>
      <p:sp>
        <p:nvSpPr>
          <p:cNvPr id="69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3600">
                <a:latin typeface="Arial"/>
              </a:rPr>
              <a:t>“</a:t>
            </a:r>
            <a:r>
              <a:rPr lang="de-DE" sz="3600">
                <a:latin typeface="Arial"/>
              </a:rPr>
              <a:t>No princípio era o Verbo, e o Verbo estava com Deus, e o Verbo era Deus. Ele estava no princípio com Deus. Todas as coisas foram feitas por meio dele, e sem ele nada do que foi feito se fez” </a:t>
            </a:r>
            <a:endParaRPr/>
          </a:p>
          <a:p>
            <a:r>
              <a:rPr lang="de-DE" sz="3600">
                <a:latin typeface="Arial"/>
              </a:rPr>
              <a:t>João 1.1-3</a:t>
            </a:r>
            <a:endParaRPr/>
          </a:p>
        </p:txBody>
      </p:sp>
    </p:spTree>
  </p:cSld>
  <p:transition>
    <p:wipe dir="d"/>
  </p:transition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Jesus é Deus!</a:t>
            </a:r>
            <a:endParaRPr/>
          </a:p>
        </p:txBody>
      </p:sp>
      <p:sp>
        <p:nvSpPr>
          <p:cNvPr id="71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3600">
                <a:latin typeface="Arial"/>
              </a:rPr>
              <a:t>enquanto aguardamos a bendita esperança: a gloriosa manifestação de nosso grande Deus e Salvador, Jesus Cristo.</a:t>
            </a:r>
            <a:endParaRPr/>
          </a:p>
          <a:p>
            <a:r>
              <a:rPr lang="de-DE" sz="3600">
                <a:latin typeface="Arial"/>
              </a:rPr>
              <a:t>Tt 2.13</a:t>
            </a:r>
            <a:endParaRPr/>
          </a:p>
        </p:txBody>
      </p:sp>
    </p:spTree>
  </p:cSld>
  <p:transition>
    <p:wipe dir="d"/>
  </p:transition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Jesus é Deus!</a:t>
            </a:r>
            <a:endParaRPr/>
          </a:p>
        </p:txBody>
      </p:sp>
      <p:sp>
        <p:nvSpPr>
          <p:cNvPr id="73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3600">
                <a:latin typeface="Arial"/>
              </a:rPr>
              <a:t>Sabemos também que o Filho de Deus veio e nos deu entendimento, para que conheçamos aquele que é o Verdadeiro. E nós estamos naquele que é o Verdadeiro, em seu Filho Jesus Cristo. Este é o verdadeiro Deus e a vida eterna.</a:t>
            </a:r>
            <a:endParaRPr/>
          </a:p>
          <a:p>
            <a:r>
              <a:rPr lang="de-DE" sz="3600">
                <a:latin typeface="Arial"/>
              </a:rPr>
              <a:t>1 João 5:20</a:t>
            </a:r>
            <a:endParaRPr/>
          </a:p>
        </p:txBody>
      </p:sp>
    </p:spTree>
  </p:cSld>
  <p:transition>
    <p:wipe dir="d"/>
  </p:transition>
  <p:timing>
    <p:tnLst>
      <p:par>
        <p:cTn id="33" dur="indefinite" restart="never" nodeType="tmRoot">
          <p:childTnLst>
            <p:seq>
              <p:cTn id="3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Jesus é Deus!</a:t>
            </a:r>
            <a:endParaRPr/>
          </a:p>
        </p:txBody>
      </p:sp>
      <p:sp>
        <p:nvSpPr>
          <p:cNvPr id="75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3600">
                <a:latin typeface="Arial"/>
              </a:rPr>
              <a:t>Reinvidicou titulos divinos pra sí</a:t>
            </a:r>
            <a:endParaRPr/>
          </a:p>
          <a:p>
            <a:r>
              <a:rPr lang="de-DE" sz="3600">
                <a:latin typeface="Arial"/>
              </a:rPr>
              <a:t>Eu sou: </a:t>
            </a:r>
            <a:endParaRPr/>
          </a:p>
          <a:p>
            <a:r>
              <a:rPr lang="de-DE" sz="3600">
                <a:latin typeface="Arial"/>
              </a:rPr>
              <a:t>YHWH em hebraico</a:t>
            </a:r>
            <a:endParaRPr/>
          </a:p>
          <a:p>
            <a:r>
              <a:rPr lang="de-DE" sz="3600">
                <a:latin typeface="Arial"/>
              </a:rPr>
              <a:t>Ego eimi em grego</a:t>
            </a:r>
            <a:endParaRPr/>
          </a:p>
          <a:p>
            <a:endParaRPr/>
          </a:p>
        </p:txBody>
      </p:sp>
    </p:spTree>
  </p:cSld>
  <p:transition>
    <p:wipe dir="d"/>
  </p:transition>
  <p:timing>
    <p:tnLst>
      <p:par>
        <p:cTn id="35" dur="indefinite" restart="never" nodeType="tmRoot">
          <p:childTnLst>
            <p:seq>
              <p:cTn id="3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Jesus é Deus!</a:t>
            </a:r>
            <a:endParaRPr/>
          </a:p>
        </p:txBody>
      </p:sp>
      <p:sp>
        <p:nvSpPr>
          <p:cNvPr id="77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3600">
                <a:latin typeface="Arial"/>
              </a:rPr>
              <a:t>Perguntaram-lhe, pois, os judeus: Ainda não tens cinqüenta anos e viste Abraão? Respondeu-lhes Jesus: Em verdade, em verdade eu vos digo: antes que Abraão existisse, EU SOU [ego eimi]. Então, pegaram em pedras para atirarem nele; mas Jesus se ocultou e saiu do templo Jo 8.57-59</a:t>
            </a:r>
            <a:endParaRPr/>
          </a:p>
          <a:p>
            <a:endParaRPr/>
          </a:p>
        </p:txBody>
      </p:sp>
    </p:spTree>
  </p:cSld>
  <p:transition>
    <p:wipe dir="d"/>
  </p:transition>
  <p:timing>
    <p:tnLst>
      <p:par>
        <p:cTn id="37" dur="indefinite" restart="never" nodeType="tmRoot">
          <p:childTnLst>
            <p:seq>
              <p:cTn id="3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Pai</a:t>
            </a:r>
            <a:endParaRPr/>
          </a:p>
        </p:txBody>
      </p:sp>
      <p:sp>
        <p:nvSpPr>
          <p:cNvPr id="43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3600">
                <a:latin typeface="Arial"/>
              </a:rPr>
              <a:t>Ele revela a nós, serem finitos e limitados, o essencial relativo a Sua perfeição e natureza através das Escrituras sagradas. Com essa revelação somos capazes de entender e receber a redenção, adorá-lo e ter comunhão com Ele.</a:t>
            </a:r>
            <a:endParaRPr/>
          </a:p>
        </p:txBody>
      </p:sp>
    </p:spTree>
  </p:cSld>
  <p:transition>
    <p:wipe dir="d"/>
  </p:transition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Jesus é Deus!</a:t>
            </a:r>
            <a:endParaRPr/>
          </a:p>
        </p:txBody>
      </p:sp>
      <p:sp>
        <p:nvSpPr>
          <p:cNvPr id="79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3600">
                <a:latin typeface="Arial"/>
              </a:rPr>
              <a:t>Por isso, eu vos disse que morrereis nos vossos pecados; porque se não credes que EU SOU [ego eimi], morre-</a:t>
            </a:r>
            <a:endParaRPr/>
          </a:p>
          <a:p>
            <a:r>
              <a:rPr lang="de-DE" sz="3600">
                <a:latin typeface="Arial"/>
              </a:rPr>
              <a:t>reis nos vossos pecados. Jo 8.24</a:t>
            </a:r>
            <a:endParaRPr/>
          </a:p>
        </p:txBody>
      </p:sp>
    </p:spTree>
  </p:cSld>
  <p:transition>
    <p:wipe dir="d"/>
  </p:transition>
  <p:timing>
    <p:tnLst>
      <p:par>
        <p:cTn id="39" dur="indefinite" restart="never" nodeType="tmRoot">
          <p:childTnLst>
            <p:seq>
              <p:cTn id="4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Jesus é Deus!</a:t>
            </a:r>
            <a:endParaRPr/>
          </a:p>
        </p:txBody>
      </p:sp>
      <p:sp>
        <p:nvSpPr>
          <p:cNvPr id="81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3600">
                <a:latin typeface="Arial"/>
              </a:rPr>
              <a:t>Quando levantardes o Filho do Homem, então sabereis que</a:t>
            </a:r>
            <a:endParaRPr/>
          </a:p>
          <a:p>
            <a:r>
              <a:rPr lang="de-DE" sz="3600">
                <a:latin typeface="Arial"/>
              </a:rPr>
              <a:t>EU SOU [ego eimi] e que nada faço por mim mesmo; mas falo como o Pai me ensinou Jo 8.28</a:t>
            </a:r>
            <a:endParaRPr/>
          </a:p>
        </p:txBody>
      </p:sp>
    </p:spTree>
  </p:cSld>
  <p:transition>
    <p:wipe dir="d"/>
  </p:transition>
  <p:timing>
    <p:tnLst>
      <p:par>
        <p:cTn id="41" dur="indefinite" restart="never" nodeType="tmRoot">
          <p:childTnLst>
            <p:seq>
              <p:cTn id="4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Jesus é Deus!</a:t>
            </a:r>
            <a:endParaRPr/>
          </a:p>
        </p:txBody>
      </p:sp>
      <p:sp>
        <p:nvSpPr>
          <p:cNvPr id="83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3600">
                <a:latin typeface="Arial"/>
              </a:rPr>
              <a:t>Quando os guardas do templo, juntamente com os soldados romanos, foram prendê-lo na noite anterior à crucificação, Jesus perguntou-lhes: “A quem buscais? Responderam-lhe: A Jesus de Nazaré. Disse-lhes Jesus: Sou eu [ego eimi]. Quando Jesus lhes disse: Sou eu [ego eimi], recuaram e caíram por terra Jo 18.4-6</a:t>
            </a:r>
            <a:endParaRPr/>
          </a:p>
        </p:txBody>
      </p:sp>
    </p:spTree>
  </p:cSld>
  <p:transition>
    <p:wipe dir="d"/>
  </p:transition>
  <p:timing>
    <p:tnLst>
      <p:par>
        <p:cTn id="43" dur="indefinite" restart="never" nodeType="tmRoot">
          <p:childTnLst>
            <p:seq>
              <p:cTn id="4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Jesus é Deus!</a:t>
            </a:r>
            <a:endParaRPr/>
          </a:p>
        </p:txBody>
      </p:sp>
      <p:sp>
        <p:nvSpPr>
          <p:cNvPr id="85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3600">
                <a:latin typeface="Arial"/>
              </a:rPr>
              <a:t>porque se fez filho de Deus Jo 19.7</a:t>
            </a:r>
            <a:endParaRPr/>
          </a:p>
          <a:p>
            <a:endParaRPr/>
          </a:p>
          <a:p>
            <a:r>
              <a:rPr lang="de-DE" sz="3600">
                <a:latin typeface="Arial"/>
              </a:rPr>
              <a:t>Essas declarações o levaram a cruz por blasfemia.</a:t>
            </a:r>
            <a:endParaRPr/>
          </a:p>
          <a:p>
            <a:r>
              <a:rPr lang="de-DE" sz="3600">
                <a:latin typeface="Arial"/>
              </a:rPr>
              <a:t>Ele declarou-se Deus e aceitou que O adorassem.</a:t>
            </a:r>
            <a:endParaRPr/>
          </a:p>
        </p:txBody>
      </p:sp>
    </p:spTree>
  </p:cSld>
  <p:transition>
    <p:wipe dir="d"/>
  </p:transition>
  <p:timing>
    <p:tnLst>
      <p:par>
        <p:cTn id="45" dur="indefinite" restart="never" nodeType="tmRoot">
          <p:childTnLst>
            <p:seq>
              <p:cTn id="4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3300">
                <a:latin typeface="Times New Roman"/>
              </a:rPr>
              <a:t>Jesus Cristo, a revelação de Deus</a:t>
            </a:r>
            <a:endParaRPr/>
          </a:p>
        </p:txBody>
      </p:sp>
      <p:sp>
        <p:nvSpPr>
          <p:cNvPr id="87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3200">
                <a:latin typeface="Arial"/>
              </a:rPr>
              <a:t>Estudá-lo nos traz entendimento de nossa existência e previsão de nosso destino.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de-DE" sz="3200">
                <a:latin typeface="Arial"/>
              </a:rPr>
              <a:t>A revelação do Cristo nos ensina o necessário para: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3200">
                <a:latin typeface="Arial"/>
              </a:rPr>
              <a:t>Salvação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3200">
                <a:latin typeface="Arial"/>
              </a:rPr>
              <a:t>Comunhão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3200">
                <a:latin typeface="Arial"/>
              </a:rPr>
              <a:t>Serviço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3200">
                <a:latin typeface="Arial"/>
              </a:rPr>
              <a:t>Maturidade</a:t>
            </a:r>
            <a:endParaRPr/>
          </a:p>
        </p:txBody>
      </p:sp>
    </p:spTree>
  </p:cSld>
  <p:transition>
    <p:wipe dir="d"/>
  </p:transition>
  <p:timing>
    <p:tnLst>
      <p:par>
        <p:cTn id="47" dur="indefinite" restart="never" nodeType="tmRoot">
          <p:childTnLst>
            <p:seq>
              <p:cTn id="4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400">
                <a:latin typeface="Times New Roman"/>
              </a:rPr>
              <a:t>Cada Pessoa é plenamente Deus</a:t>
            </a:r>
            <a:endParaRPr/>
          </a:p>
        </p:txBody>
      </p:sp>
      <p:sp>
        <p:nvSpPr>
          <p:cNvPr id="89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 anchor="ctr"/>
          <a:p>
            <a:pPr>
              <a:buSzPct val="45000"/>
              <a:buFont typeface="StarSymbol"/>
              <a:buChar char=""/>
            </a:pPr>
            <a:r>
              <a:rPr lang="de-DE" sz="4000">
                <a:latin typeface="Times New Roman"/>
              </a:rPr>
              <a:t>Pai</a:t>
            </a:r>
            <a:endParaRPr/>
          </a:p>
          <a:p>
            <a:pPr>
              <a:buSzPct val="45000"/>
              <a:buFont typeface="StarSymbol"/>
              <a:buChar char=""/>
            </a:pPr>
            <a:r>
              <a:rPr lang="de-DE" sz="4000">
                <a:latin typeface="Times New Roman"/>
              </a:rPr>
              <a:t>Filho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de-DE" sz="4000">
                <a:solidFill>
                  <a:srgbClr val="00ccff"/>
                </a:solidFill>
                <a:latin typeface="Times New Roman"/>
              </a:rPr>
              <a:t>Espírito Santo</a:t>
            </a:r>
            <a:endParaRPr/>
          </a:p>
        </p:txBody>
      </p:sp>
    </p:spTree>
  </p:cSld>
  <p:transition>
    <p:wipe dir="d"/>
  </p:transition>
  <p:timing>
    <p:tnLst>
      <p:par>
        <p:cTn id="49" dur="indefinite" restart="never" nodeType="tmRoot">
          <p:childTnLst>
            <p:seq>
              <p:cTn id="5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91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3600">
                <a:latin typeface="Arial"/>
              </a:rPr>
              <a:t>É identificado na Palavra como a terceira pessoa da Tri-Unidade.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de-DE" sz="3600">
                <a:latin typeface="Arial"/>
              </a:rPr>
              <a:t>Contém os mesmos atributos que o Pai e o Filho que são de exclusividade de Deus: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3600">
                <a:latin typeface="Arial"/>
              </a:rPr>
              <a:t>Eterno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3600">
                <a:latin typeface="Arial"/>
              </a:rPr>
              <a:t>Onipotente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3600">
                <a:latin typeface="Arial"/>
              </a:rPr>
              <a:t>Onisciente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3600">
                <a:latin typeface="Arial"/>
              </a:rPr>
              <a:t>Onipresente, etc</a:t>
            </a:r>
            <a:endParaRPr/>
          </a:p>
        </p:txBody>
      </p:sp>
    </p:spTree>
  </p:cSld>
  <p:transition>
    <p:wipe dir="d"/>
  </p:transition>
  <p:timing>
    <p:tnLst>
      <p:par>
        <p:cTn id="51" dur="indefinite" restart="never" nodeType="tmRoot">
          <p:childTnLst>
            <p:seq>
              <p:cTn id="5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93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3200">
                <a:latin typeface="Arial"/>
              </a:rPr>
              <a:t>Portanto, vão e façam discípulos de todas as nações, batizando-os em nome do Pai e do Filho e do Espírito Santo,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de-DE" sz="3200">
                <a:latin typeface="Arial"/>
              </a:rPr>
              <a:t>ensinando-os a obedecer a tudo o que eu lhes ordenei. E eu estarei sempre com vocês, até o fim dos tempos".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de-DE" sz="2200">
                <a:latin typeface="Arial"/>
              </a:rPr>
              <a:t>Mateus 28:19,20</a:t>
            </a:r>
            <a:endParaRPr/>
          </a:p>
        </p:txBody>
      </p:sp>
    </p:spTree>
  </p:cSld>
  <p:transition>
    <p:wipe dir="d"/>
  </p:transition>
  <p:timing>
    <p:tnLst>
      <p:par>
        <p:cTn id="53" dur="indefinite" restart="never" nodeType="tmRoot">
          <p:childTnLst>
            <p:seq>
              <p:cTn id="5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95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4000">
                <a:latin typeface="Arial"/>
              </a:rPr>
              <a:t>E eu pedirei ao Pai, e ele lhes dará outro Conselheiro para estar com vocês para sempre,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de-DE" sz="4000">
                <a:latin typeface="Arial"/>
              </a:rPr>
              <a:t>o Espírito da verdade..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de-DE" sz="2400">
                <a:latin typeface="Arial"/>
              </a:rPr>
              <a:t>João 14:16,17</a:t>
            </a:r>
            <a:endParaRPr/>
          </a:p>
        </p:txBody>
      </p:sp>
    </p:spTree>
  </p:cSld>
  <p:transition>
    <p:wipe dir="d"/>
  </p:transition>
  <p:timing>
    <p:tnLst>
      <p:par>
        <p:cTn id="55" dur="indefinite" restart="never" nodeType="tmRoot">
          <p:childTnLst>
            <p:seq>
              <p:cTn id="5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97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4000">
                <a:latin typeface="Arial"/>
              </a:rPr>
              <a:t>Não se trata de uma força ou influência, mas um ser pessoal, inteligente com vontade e determinação própria.</a:t>
            </a:r>
            <a:endParaRPr/>
          </a:p>
        </p:txBody>
      </p:sp>
    </p:spTree>
  </p:cSld>
  <p:transition>
    <p:wipe dir="d"/>
  </p:transition>
  <p:timing>
    <p:tnLst>
      <p:par>
        <p:cTn id="57" dur="indefinite" restart="never" nodeType="tmRoot">
          <p:childTnLst>
            <p:seq>
              <p:cTn id="5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Pai</a:t>
            </a:r>
            <a:endParaRPr/>
          </a:p>
        </p:txBody>
      </p:sp>
      <p:sp>
        <p:nvSpPr>
          <p:cNvPr id="45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3600">
                <a:latin typeface="Arial"/>
              </a:rPr>
              <a:t>Sua existência é aceita pela fé: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3600">
                <a:latin typeface="Arial"/>
              </a:rPr>
              <a:t>Baseada em provas :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de-DE" sz="3600">
                <a:latin typeface="Arial"/>
              </a:rPr>
              <a:t>1) Escrituras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de-DE" sz="3600">
                <a:latin typeface="Arial"/>
              </a:rPr>
              <a:t>2) Natureza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3600">
                <a:latin typeface="Arial"/>
              </a:rPr>
              <a:t>Escolheu Israel(AT) e cumpriu as profecias até Cristo(NT)</a:t>
            </a: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</p:txBody>
      </p:sp>
    </p:spTree>
  </p:cSld>
  <p:transition>
    <p:wipe dir="d"/>
  </p:transition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99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4000">
                <a:latin typeface="Arial"/>
              </a:rPr>
              <a:t>Atributos que não se referem a um corpo, porém com qualidades pessoais como: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4000">
                <a:latin typeface="Arial"/>
              </a:rPr>
              <a:t>Conhecimento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4000">
                <a:latin typeface="Arial"/>
              </a:rPr>
              <a:t>Sentimento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4000">
                <a:latin typeface="Arial"/>
              </a:rPr>
              <a:t>Vontade</a:t>
            </a:r>
            <a:endParaRPr/>
          </a:p>
        </p:txBody>
      </p:sp>
    </p:spTree>
  </p:cSld>
  <p:transition>
    <p:wipe dir="d"/>
  </p:transition>
  <p:timing>
    <p:tnLst>
      <p:par>
        <p:cTn id="59" dur="indefinite" restart="never" nodeType="tmRoot">
          <p:childTnLst>
            <p:seq>
              <p:cTn id="6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101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4000">
                <a:latin typeface="Arial"/>
              </a:rPr>
              <a:t>A Palavra evidencia dessa forma que Ele é uma pessoa</a:t>
            </a:r>
            <a:endParaRPr/>
          </a:p>
        </p:txBody>
      </p:sp>
    </p:spTree>
  </p:cSld>
  <p:transition>
    <p:wipe dir="d"/>
  </p:transition>
  <p:timing>
    <p:tnLst>
      <p:par>
        <p:cTn id="61" dur="indefinite" restart="never" nodeType="tmRoot">
          <p:childTnLst>
            <p:seq>
              <p:cTn id="6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103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"/>
            </a:pPr>
            <a:r>
              <a:rPr lang="de-DE" sz="4000">
                <a:latin typeface="Arial"/>
              </a:rPr>
              <a:t>Sonda</a:t>
            </a:r>
            <a:endParaRPr/>
          </a:p>
          <a:p>
            <a:pPr>
              <a:buSzPct val="25000"/>
              <a:buFont typeface="StarSymbol"/>
              <a:buChar char=""/>
            </a:pPr>
            <a:r>
              <a:rPr lang="de-DE" sz="4000">
                <a:latin typeface="Arial"/>
              </a:rPr>
              <a:t>Fala</a:t>
            </a:r>
            <a:endParaRPr/>
          </a:p>
          <a:p>
            <a:pPr>
              <a:buSzPct val="25000"/>
              <a:buFont typeface="StarSymbol"/>
              <a:buChar char=""/>
            </a:pPr>
            <a:r>
              <a:rPr lang="de-DE" sz="4000">
                <a:latin typeface="Arial"/>
              </a:rPr>
              <a:t>Ensina</a:t>
            </a:r>
            <a:endParaRPr/>
          </a:p>
          <a:p>
            <a:pPr>
              <a:buSzPct val="25000"/>
              <a:buFont typeface="StarSymbol"/>
              <a:buChar char=""/>
            </a:pPr>
            <a:r>
              <a:rPr lang="de-DE" sz="4000">
                <a:latin typeface="Arial"/>
              </a:rPr>
              <a:t>Conduz</a:t>
            </a:r>
            <a:endParaRPr/>
          </a:p>
          <a:p>
            <a:pPr>
              <a:buSzPct val="25000"/>
              <a:buFont typeface="StarSymbol"/>
              <a:buChar char=""/>
            </a:pPr>
            <a:r>
              <a:rPr lang="de-DE" sz="4000">
                <a:latin typeface="Arial"/>
              </a:rPr>
              <a:t>Intercede</a:t>
            </a:r>
            <a:endParaRPr/>
          </a:p>
          <a:p>
            <a:pPr>
              <a:buSzPct val="25000"/>
              <a:buFont typeface="StarSymbol"/>
              <a:buChar char=""/>
            </a:pPr>
            <a:r>
              <a:rPr lang="de-DE" sz="4000">
                <a:latin typeface="Arial"/>
              </a:rPr>
              <a:t>Dá dons</a:t>
            </a:r>
            <a:endParaRPr/>
          </a:p>
        </p:txBody>
      </p:sp>
    </p:spTree>
  </p:cSld>
  <p:transition>
    <p:wipe dir="d"/>
  </p:transition>
  <p:timing>
    <p:tnLst>
      <p:par>
        <p:cTn id="63" dur="indefinite" restart="never" nodeType="tmRoot">
          <p:childTnLst>
            <p:seq>
              <p:cTn id="6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105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"/>
            </a:pPr>
            <a:r>
              <a:rPr lang="de-DE" sz="4000">
                <a:latin typeface="Arial"/>
              </a:rPr>
              <a:t>Convoca</a:t>
            </a:r>
            <a:endParaRPr/>
          </a:p>
          <a:p>
            <a:pPr>
              <a:buSzPct val="25000"/>
              <a:buFont typeface="StarSymbol"/>
              <a:buChar char=""/>
            </a:pPr>
            <a:r>
              <a:rPr lang="de-DE" sz="4000">
                <a:latin typeface="Arial"/>
              </a:rPr>
              <a:t>Fica triste</a:t>
            </a:r>
            <a:endParaRPr/>
          </a:p>
          <a:p>
            <a:pPr>
              <a:buSzPct val="25000"/>
              <a:buFont typeface="StarSymbol"/>
              <a:buChar char=""/>
            </a:pPr>
            <a:r>
              <a:rPr lang="de-DE" sz="4000">
                <a:latin typeface="Arial"/>
              </a:rPr>
              <a:t>Ordena</a:t>
            </a:r>
            <a:endParaRPr/>
          </a:p>
          <a:p>
            <a:pPr>
              <a:buSzPct val="25000"/>
              <a:buFont typeface="StarSymbol"/>
              <a:buChar char=""/>
            </a:pPr>
            <a:r>
              <a:rPr lang="de-DE" sz="4000">
                <a:latin typeface="Arial"/>
              </a:rPr>
              <a:t>Ama</a:t>
            </a:r>
            <a:endParaRPr/>
          </a:p>
          <a:p>
            <a:pPr>
              <a:buSzPct val="25000"/>
              <a:buFont typeface="StarSymbol"/>
              <a:buChar char=""/>
            </a:pPr>
            <a:r>
              <a:rPr lang="de-DE" sz="4000">
                <a:latin typeface="Arial"/>
              </a:rPr>
              <a:t>Pode ser resistido</a:t>
            </a:r>
            <a:endParaRPr/>
          </a:p>
        </p:txBody>
      </p:sp>
    </p:spTree>
  </p:cSld>
  <p:transition>
    <p:wipe dir="d"/>
  </p:transition>
  <p:timing>
    <p:tnLst>
      <p:par>
        <p:cTn id="65" dur="indefinite" restart="never" nodeType="tmRoot">
          <p:childTnLst>
            <p:seq>
              <p:cTn id="6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107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"/>
            </a:pPr>
            <a:r>
              <a:rPr lang="de-DE" sz="4000">
                <a:latin typeface="Arial"/>
              </a:rPr>
              <a:t>Hebraico Ruach:</a:t>
            </a:r>
            <a:endParaRPr/>
          </a:p>
          <a:p>
            <a:pPr>
              <a:buSzPct val="25000"/>
              <a:buFont typeface="StarSymbol"/>
              <a:buChar char=""/>
            </a:pPr>
            <a:r>
              <a:rPr lang="de-DE" sz="4000">
                <a:latin typeface="Arial"/>
              </a:rPr>
              <a:t>Espírito de Deus, de YaHWeH</a:t>
            </a:r>
            <a:endParaRPr/>
          </a:p>
          <a:p>
            <a:pPr>
              <a:buSzPct val="25000"/>
              <a:buFont typeface="StarSymbol"/>
              <a:buChar char=""/>
            </a:pPr>
            <a:r>
              <a:rPr lang="de-DE" sz="4000">
                <a:latin typeface="Arial"/>
              </a:rPr>
              <a:t>Teu Espírito, Espírito Santo</a:t>
            </a:r>
            <a:endParaRPr/>
          </a:p>
          <a:p>
            <a:pPr>
              <a:buSzPct val="25000"/>
              <a:buFont typeface="StarSymbol"/>
              <a:buChar char=""/>
            </a:pPr>
            <a:r>
              <a:rPr lang="de-DE" sz="4000">
                <a:latin typeface="Arial"/>
              </a:rPr>
              <a:t>Espírito do homem, vento, sopro e respiração</a:t>
            </a:r>
            <a:endParaRPr/>
          </a:p>
        </p:txBody>
      </p:sp>
    </p:spTree>
  </p:cSld>
  <p:transition>
    <p:wipe dir="d"/>
  </p:transition>
  <p:timing>
    <p:tnLst>
      <p:par>
        <p:cTn id="67" dur="indefinite" restart="never" nodeType="tmRoot">
          <p:childTnLst>
            <p:seq>
              <p:cTn id="6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109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"/>
            </a:pPr>
            <a:r>
              <a:rPr lang="de-DE" sz="4000">
                <a:latin typeface="Arial"/>
              </a:rPr>
              <a:t>Grego pneuma:</a:t>
            </a:r>
            <a:endParaRPr/>
          </a:p>
          <a:p>
            <a:pPr>
              <a:buSzPct val="25000"/>
              <a:buFont typeface="StarSymbol"/>
              <a:buChar char=""/>
            </a:pPr>
            <a:r>
              <a:rPr lang="de-DE" sz="4000">
                <a:latin typeface="Arial"/>
              </a:rPr>
              <a:t>substantivo neutro, sem gênero</a:t>
            </a:r>
            <a:endParaRPr/>
          </a:p>
        </p:txBody>
      </p:sp>
    </p:spTree>
  </p:cSld>
  <p:transition>
    <p:wipe dir="d"/>
  </p:transition>
  <p:timing>
    <p:tnLst>
      <p:par>
        <p:cTn id="69" dur="indefinite" restart="never" nodeType="tmRoot">
          <p:childTnLst>
            <p:seq>
              <p:cTn id="7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111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4000">
                <a:latin typeface="Arial"/>
              </a:rPr>
              <a:t>Ora, o Senhor é o Espírito e, onde está o Espírito do Senhor, ali há liberdade.</a:t>
            </a:r>
            <a:endParaRPr/>
          </a:p>
          <a:p>
            <a:r>
              <a:rPr lang="de-DE" sz="4000">
                <a:latin typeface="Arial"/>
              </a:rPr>
              <a:t>E todos nós, que com a face descoberta contemplamos a glória do Senhor, segundo a sua imagem estamos sendo transformados com glória cada vez maior, a qual vem do Senhor, que é o Espírito.</a:t>
            </a:r>
            <a:endParaRPr/>
          </a:p>
          <a:p>
            <a:r>
              <a:rPr lang="de-DE" sz="4000">
                <a:latin typeface="Arial"/>
              </a:rPr>
              <a:t>2 Coríntios 3:17,18</a:t>
            </a:r>
            <a:endParaRPr/>
          </a:p>
        </p:txBody>
      </p:sp>
    </p:spTree>
  </p:cSld>
  <p:transition>
    <p:wipe dir="d"/>
  </p:transition>
  <p:timing>
    <p:tnLst>
      <p:par>
        <p:cTn id="71" dur="indefinite" restart="never" nodeType="tmRoot">
          <p:childTnLst>
            <p:seq>
              <p:cTn id="7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113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4000">
                <a:latin typeface="Arial"/>
              </a:rPr>
              <a:t>Ora, se o sangue de bodes e touros e as cinzas de uma novilha espalhadas sobre os que estão cerimonialmente impuros os santificam de forma que se tornam exteriormente puros,</a:t>
            </a:r>
            <a:endParaRPr/>
          </a:p>
          <a:p>
            <a:r>
              <a:rPr lang="de-DE" sz="4000">
                <a:latin typeface="Arial"/>
              </a:rPr>
              <a:t>quanto mais, então, o sangue de Cristo, que pelo Espírito eterno se ofereceu de forma imaculada a Deus, purificará a nossa consciência de atos que levam à morte, de modo que sirvamos ao Deus vivo!</a:t>
            </a:r>
            <a:endParaRPr/>
          </a:p>
          <a:p>
            <a:r>
              <a:rPr lang="de-DE" sz="4000">
                <a:latin typeface="Arial"/>
              </a:rPr>
              <a:t>Hebreus 9:13,14</a:t>
            </a:r>
            <a:endParaRPr/>
          </a:p>
        </p:txBody>
      </p:sp>
    </p:spTree>
  </p:cSld>
  <p:transition>
    <p:wipe dir="d"/>
  </p:transition>
  <p:timing>
    <p:tnLst>
      <p:par>
        <p:cTn id="73" dur="indefinite" restart="never" nodeType="tmRoot">
          <p:childTnLst>
            <p:seq>
              <p:cTn id="7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115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4000">
                <a:latin typeface="Arial"/>
              </a:rPr>
              <a:t> </a:t>
            </a:r>
            <a:r>
              <a:rPr lang="de-DE" sz="4000">
                <a:latin typeface="Arial"/>
              </a:rPr>
              <a:t>escolhidos de acordo com o pré-conhecimento de Deus Pai, pela obra santificadora do Espírito, para a obediência a Jesus Cristo e a aspersão do seu sangue... 1Pe 1.2</a:t>
            </a:r>
            <a:endParaRPr/>
          </a:p>
        </p:txBody>
      </p:sp>
    </p:spTree>
  </p:cSld>
  <p:transition>
    <p:wipe dir="d"/>
  </p:transition>
  <p:timing>
    <p:tnLst>
      <p:par>
        <p:cTn id="75" dur="indefinite" restart="never" nodeType="tmRoot">
          <p:childTnLst>
            <p:seq>
              <p:cTn id="7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117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4000">
                <a:latin typeface="Arial"/>
              </a:rPr>
              <a:t> </a:t>
            </a:r>
            <a:r>
              <a:rPr lang="de-DE" sz="4000">
                <a:latin typeface="Arial"/>
              </a:rPr>
              <a:t>As Escrituras afirmam Sua divindade:</a:t>
            </a:r>
            <a:endParaRPr/>
          </a:p>
          <a:p>
            <a:r>
              <a:rPr lang="de-DE" sz="4000">
                <a:latin typeface="Arial"/>
              </a:rPr>
              <a:t>...mentistes ao Espírito Santo...mentistes a Deus </a:t>
            </a:r>
            <a:endParaRPr/>
          </a:p>
          <a:p>
            <a:r>
              <a:rPr lang="de-DE" sz="4000">
                <a:latin typeface="Arial"/>
              </a:rPr>
              <a:t>At 5.3-4</a:t>
            </a:r>
            <a:endParaRPr/>
          </a:p>
        </p:txBody>
      </p:sp>
    </p:spTree>
  </p:cSld>
  <p:transition>
    <p:wipe dir="d"/>
  </p:transition>
  <p:timing>
    <p:tnLst>
      <p:par>
        <p:cTn id="77" dur="indefinite" restart="never" nodeType="tmRoot">
          <p:childTnLst>
            <p:seq>
              <p:cTn id="7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Pai</a:t>
            </a:r>
            <a:endParaRPr/>
          </a:p>
        </p:txBody>
      </p:sp>
      <p:sp>
        <p:nvSpPr>
          <p:cNvPr id="47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3600">
                <a:latin typeface="Arial"/>
              </a:rPr>
              <a:t>Em quase todas as páginas das Escrituras Sagradas Deus se revela em atos e palavras, sendo que esta revelação constitui para todos os cristãos a base da crença na existência de Deus, tornando a fé inteiramente razoável.</a:t>
            </a:r>
            <a:endParaRPr/>
          </a:p>
        </p:txBody>
      </p:sp>
    </p:spTree>
  </p:cSld>
  <p:transition>
    <p:wipe dir="d"/>
  </p:transition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1620000" y="3240"/>
            <a:ext cx="8100000" cy="466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33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119" name="TextShape 2"/>
          <p:cNvSpPr txBox="1"/>
          <p:nvPr/>
        </p:nvSpPr>
        <p:spPr>
          <a:xfrm>
            <a:off x="1080000" y="469800"/>
            <a:ext cx="8640000" cy="500220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2600">
                <a:latin typeface="Arial"/>
              </a:rPr>
              <a:t>Diversos grupos como: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2600">
                <a:latin typeface="Arial"/>
              </a:rPr>
              <a:t> </a:t>
            </a:r>
            <a:r>
              <a:rPr lang="de-DE" sz="2600">
                <a:latin typeface="Arial"/>
              </a:rPr>
              <a:t>Arianos 319 d.C </a:t>
            </a:r>
            <a:r>
              <a:rPr lang="de-DE" sz="2600">
                <a:latin typeface="Arial"/>
              </a:rPr>
              <a:t>https://pt.wikipedia.org/wiki/Arianismo</a:t>
            </a:r>
            <a:r>
              <a:rPr lang="de-DE" sz="2600">
                <a:latin typeface="Arial"/>
              </a:rPr>
              <a:t> 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2600">
                <a:latin typeface="Arial"/>
              </a:rPr>
              <a:t>nega a divindade de Cristo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2600">
                <a:latin typeface="Arial"/>
              </a:rPr>
              <a:t>Sabelianos século III d.C </a:t>
            </a:r>
            <a:r>
              <a:rPr lang="de-DE" sz="2600">
                <a:latin typeface="Arial"/>
              </a:rPr>
              <a:t>https://pt.wikipedia.org/wiki/Sabelianismo</a:t>
            </a:r>
            <a:r>
              <a:rPr lang="de-DE" sz="2600">
                <a:latin typeface="Arial"/>
              </a:rPr>
              <a:t> 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2600">
                <a:latin typeface="Arial"/>
              </a:rPr>
              <a:t>unicista, nega a trindade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2600">
                <a:latin typeface="Arial"/>
              </a:rPr>
              <a:t>Socianos 1600 d.C </a:t>
            </a:r>
            <a:r>
              <a:rPr lang="de-DE" sz="2600">
                <a:latin typeface="Arial"/>
              </a:rPr>
              <a:t>https://pt.wikipedia.org/wiki/Socinianismo</a:t>
            </a:r>
            <a:r>
              <a:rPr lang="de-DE" sz="2600">
                <a:latin typeface="Arial"/>
              </a:rPr>
              <a:t> 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2600">
                <a:latin typeface="Arial"/>
              </a:rPr>
              <a:t>nega a trindade</a:t>
            </a:r>
            <a:endParaRPr/>
          </a:p>
        </p:txBody>
      </p:sp>
    </p:spTree>
  </p:cSld>
  <p:transition>
    <p:wipe dir="d"/>
  </p:transition>
  <p:timing>
    <p:tnLst>
      <p:par>
        <p:cTn id="79" dur="indefinite" restart="never" nodeType="tmRoot">
          <p:childTnLst>
            <p:seq>
              <p:cTn id="8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33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121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3200">
                <a:latin typeface="Arial"/>
              </a:rPr>
              <a:t>Esses grupos O consideravam como uma força mas sempre foram rejeitados pela igreja primitiva </a:t>
            </a:r>
            <a:r>
              <a:rPr i="1" lang="de-DE" sz="3200">
                <a:latin typeface="Arial"/>
              </a:rPr>
              <a:t>e pelas escrituras</a:t>
            </a: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</p:txBody>
      </p:sp>
    </p:spTree>
  </p:cSld>
  <p:transition>
    <p:wipe dir="d"/>
  </p:transition>
  <p:timing>
    <p:tnLst>
      <p:par>
        <p:cTn id="81" dur="indefinite" restart="never" nodeType="tmRoot">
          <p:childTnLst>
            <p:seq>
              <p:cTn id="8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1440000" y="144000"/>
            <a:ext cx="8100000" cy="504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33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123" name="TextShape 2"/>
          <p:cNvSpPr txBox="1"/>
          <p:nvPr/>
        </p:nvSpPr>
        <p:spPr>
          <a:xfrm>
            <a:off x="1620000" y="792000"/>
            <a:ext cx="8460000" cy="487800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3200">
                <a:latin typeface="Arial"/>
              </a:rPr>
              <a:t>Mais recentemente: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de-DE" sz="2400">
                <a:latin typeface="Arial"/>
              </a:rPr>
              <a:t> </a:t>
            </a:r>
            <a:r>
              <a:rPr lang="de-DE" sz="3200">
                <a:latin typeface="Arial"/>
              </a:rPr>
              <a:t>Schleiermacher </a:t>
            </a:r>
            <a:r>
              <a:rPr lang="de-DE">
                <a:latin typeface="Arial"/>
              </a:rPr>
              <a:t>http://www.debatesculturais.com.br/friedrich-schleiermacher-o-pai-da-teologia-liberal/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de-DE" sz="3200">
                <a:latin typeface="Arial"/>
              </a:rPr>
              <a:t>Ritschl</a:t>
            </a:r>
            <a:r>
              <a:rPr lang="de-DE">
                <a:latin typeface="Arial"/>
              </a:rPr>
              <a:t> http://bloghistoriacritica.blogspot.com.br/2009/11/ritschl-albrecht.html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de-DE" sz="3200">
                <a:latin typeface="Arial"/>
              </a:rPr>
              <a:t>os unitários, os modernistas 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de-DE" sz="3200">
                <a:latin typeface="Arial"/>
              </a:rPr>
              <a:t>os sabelianos modernos 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de-DE" sz="3200">
                <a:latin typeface="Arial"/>
              </a:rPr>
              <a:t>rejeitam a personalidade do Espírito Santo.</a:t>
            </a:r>
            <a:endParaRPr/>
          </a:p>
        </p:txBody>
      </p:sp>
    </p:spTree>
  </p:cSld>
  <p:transition>
    <p:wipe dir="d"/>
  </p:transition>
  <p:timing>
    <p:tnLst>
      <p:par>
        <p:cTn id="83" dur="indefinite" restart="never" nodeType="tmRoot">
          <p:childTnLst>
            <p:seq>
              <p:cTn id="8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Atributos do Espírito Santo</a:t>
            </a:r>
            <a:endParaRPr/>
          </a:p>
        </p:txBody>
      </p:sp>
      <p:sp>
        <p:nvSpPr>
          <p:cNvPr id="125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4000">
                <a:latin typeface="Arial"/>
              </a:rPr>
              <a:t>Onipotente, onipresente, onisciente, eterno, criador, a verdade, Senhor da igreja, chamado de YHWH, dá vida eterna, santificador dos fiéis, habita nos fiéis</a:t>
            </a:r>
            <a:endParaRPr/>
          </a:p>
        </p:txBody>
      </p:sp>
    </p:spTree>
  </p:cSld>
  <p:transition>
    <p:wipe dir="d"/>
  </p:transition>
  <p:timing>
    <p:tnLst>
      <p:par>
        <p:cTn id="85" dur="indefinite" restart="never" nodeType="tmRoot">
          <p:childTnLst>
            <p:seq>
              <p:cTn id="8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3300">
                <a:latin typeface="Times New Roman"/>
              </a:rPr>
              <a:t>Deus Espírito Santo</a:t>
            </a:r>
            <a:endParaRPr/>
          </a:p>
        </p:txBody>
      </p:sp>
      <p:sp>
        <p:nvSpPr>
          <p:cNvPr id="127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i="1" lang="de-DE" sz="3200">
                <a:latin typeface="Arial"/>
              </a:rPr>
              <a:t>É vital para a fé de todo crente estudar o que ensina a Bíblia sobre o Espírito Santo e as suas obras, conforme revelado nas Escrituras e experimentado na vida da Igreja hoje. A questão não é, portanto, saber como podemos possuir mais do Espírito Santo para fazermos o nosso trabalho, mas, ao contrário, como o Espírito Santo pode possuir mais de nós para realizar a sua obra de transformação do mundo.</a:t>
            </a:r>
            <a:endParaRPr/>
          </a:p>
        </p:txBody>
      </p:sp>
    </p:spTree>
  </p:cSld>
  <p:transition>
    <p:wipe dir="d"/>
  </p:transition>
  <p:timing>
    <p:tnLst>
      <p:par>
        <p:cTn id="87" dur="indefinite" restart="never" nodeType="tmRoot">
          <p:childTnLst>
            <p:seq>
              <p:cTn id="8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400">
                <a:latin typeface="Times New Roman"/>
              </a:rPr>
              <a:t>Cada Pessoa é plenamente Deus</a:t>
            </a:r>
            <a:endParaRPr/>
          </a:p>
        </p:txBody>
      </p:sp>
      <p:sp>
        <p:nvSpPr>
          <p:cNvPr id="129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 anchor="ctr"/>
          <a:p>
            <a:pPr>
              <a:buSzPct val="45000"/>
              <a:buFont typeface="StarSymbol"/>
              <a:buChar char=""/>
            </a:pPr>
            <a:r>
              <a:rPr lang="de-DE" sz="4000">
                <a:latin typeface="Times New Roman"/>
              </a:rPr>
              <a:t>Pai</a:t>
            </a:r>
            <a:endParaRPr/>
          </a:p>
          <a:p>
            <a:pPr>
              <a:buSzPct val="45000"/>
              <a:buFont typeface="StarSymbol"/>
              <a:buChar char=""/>
            </a:pPr>
            <a:r>
              <a:rPr lang="de-DE" sz="4000">
                <a:latin typeface="Times New Roman"/>
              </a:rPr>
              <a:t>Filho</a:t>
            </a:r>
            <a:endParaRPr/>
          </a:p>
          <a:p>
            <a:pPr>
              <a:buSzPct val="45000"/>
              <a:buFont typeface="StarSymbol"/>
              <a:buChar char=""/>
            </a:pPr>
            <a:r>
              <a:rPr lang="de-DE" sz="4000">
                <a:latin typeface="Times New Roman"/>
              </a:rPr>
              <a:t>Espírito Santo</a:t>
            </a:r>
            <a:endParaRPr/>
          </a:p>
        </p:txBody>
      </p:sp>
    </p:spTree>
  </p:cSld>
  <p:transition>
    <p:wipe dir="d"/>
  </p:transition>
  <p:timing>
    <p:tnLst>
      <p:par>
        <p:cTn id="89" dur="indefinite" restart="never" nodeType="tmRoot">
          <p:childTnLst>
            <p:seq>
              <p:cTn id="9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" descr=""/>
          <p:cNvPicPr/>
          <p:nvPr/>
        </p:nvPicPr>
        <p:blipFill>
          <a:blip r:embed="rId1"/>
          <a:srcRect l="378671" t="312625" r="320390" b="276750"/>
          <a:stretch>
            <a:fillRect/>
          </a:stretch>
        </p:blipFill>
        <p:spPr>
          <a:xfrm>
            <a:off x="720000" y="72000"/>
            <a:ext cx="8208000" cy="5430960"/>
          </a:xfrm>
          <a:prstGeom prst="rect">
            <a:avLst/>
          </a:prstGeom>
          <a:ln>
            <a:noFill/>
          </a:ln>
        </p:spPr>
      </p:pic>
    </p:spTree>
  </p:cSld>
  <p:transition>
    <p:wipe dir="d"/>
  </p:transition>
  <p:timing>
    <p:tnLst>
      <p:par>
        <p:cTn id="91" dur="indefinite" restart="never" nodeType="tmRoot">
          <p:childTnLst>
            <p:seq>
              <p:cTn id="9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Pai</a:t>
            </a:r>
            <a:endParaRPr/>
          </a:p>
        </p:txBody>
      </p:sp>
      <p:sp>
        <p:nvSpPr>
          <p:cNvPr id="49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4000">
                <a:latin typeface="Arial"/>
              </a:rPr>
              <a:t>A Bíblia é a nossa base de fé.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de-DE" sz="4000">
                <a:latin typeface="Arial"/>
              </a:rPr>
              <a:t>O descrente a rejeita</a:t>
            </a:r>
            <a:endParaRPr/>
          </a:p>
        </p:txBody>
      </p:sp>
    </p:spTree>
  </p:cSld>
  <p:transition>
    <p:wipe dir="d"/>
  </p:transition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Pai</a:t>
            </a:r>
            <a:endParaRPr/>
          </a:p>
        </p:txBody>
      </p:sp>
      <p:sp>
        <p:nvSpPr>
          <p:cNvPr id="51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r>
              <a:rPr lang="de-DE" sz="3600">
                <a:solidFill>
                  <a:srgbClr val="ff3333"/>
                </a:solidFill>
                <a:latin typeface="Arial"/>
              </a:rPr>
              <a:t>Vocês estudam cuidadosamente as Escrituras, porque pensam que nelas vocês tem a vida eterna. E são elas que testemunham a meu respeito; contudo vocês não querem vir a mim para terem vida. </a:t>
            </a:r>
            <a:r>
              <a:rPr lang="de-DE" sz="3600">
                <a:latin typeface="Arial"/>
              </a:rPr>
              <a:t>Jo 5.39-40</a:t>
            </a:r>
            <a:endParaRPr/>
          </a:p>
        </p:txBody>
      </p:sp>
    </p:spTree>
  </p:cSld>
  <p:transition>
    <p:wipe dir="d"/>
  </p:transition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Pai</a:t>
            </a:r>
            <a:endParaRPr/>
          </a:p>
        </p:txBody>
      </p:sp>
      <p:sp>
        <p:nvSpPr>
          <p:cNvPr id="53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3200">
                <a:latin typeface="Arial"/>
              </a:rPr>
              <a:t>Só conhecemos a Deus na medida em que Ele entra em relação conosco. Deus entrou em relação conosco em suas revelações de si próprio e, principalmente, em Jesus Cristo.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de-DE" sz="3200">
                <a:latin typeface="Arial"/>
              </a:rPr>
              <a:t>Quem vê o Filho vê o Pai. Jo 14.9</a:t>
            </a:r>
            <a:endParaRPr/>
          </a:p>
        </p:txBody>
      </p:sp>
    </p:spTree>
  </p:cSld>
  <p:transition>
    <p:wipe dir="d"/>
  </p:transition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Pai</a:t>
            </a:r>
            <a:endParaRPr/>
          </a:p>
        </p:txBody>
      </p:sp>
      <p:sp>
        <p:nvSpPr>
          <p:cNvPr id="55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2400">
                <a:latin typeface="Arial"/>
              </a:rPr>
              <a:t>O homem sempre buscou descrever Deus.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de-DE" sz="2400">
                <a:latin typeface="Arial"/>
              </a:rPr>
              <a:t>Usou imagens de escultura, figuras, objetos e palavras, mas nunca conseguiu.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de-DE" sz="2400">
                <a:latin typeface="Arial"/>
              </a:rPr>
              <a:t>Deus revelou o necessário para podermos adorá-lo e serví-lo.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de-DE" sz="2400">
                <a:latin typeface="Arial"/>
              </a:rPr>
              <a:t>Sem essa revelação jamais o conheceríamos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de-DE" sz="2400">
                <a:latin typeface="Arial"/>
              </a:rPr>
              <a:t>Mesmo assim, não é pela razão humana, mas ao se submeter à Palavra na direção do E.S. podemos conhecê-lo</a:t>
            </a:r>
            <a:endParaRPr/>
          </a:p>
        </p:txBody>
      </p:sp>
    </p:spTree>
  </p:cSld>
  <p:transition>
    <p:wipe dir="d"/>
  </p:transition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1620000" y="216000"/>
            <a:ext cx="8100000" cy="93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000">
                <a:latin typeface="Times New Roman"/>
              </a:rPr>
              <a:t>Deus Pai</a:t>
            </a:r>
            <a:endParaRPr/>
          </a:p>
        </p:txBody>
      </p:sp>
      <p:sp>
        <p:nvSpPr>
          <p:cNvPr id="57" name="TextShape 2"/>
          <p:cNvSpPr txBox="1"/>
          <p:nvPr/>
        </p:nvSpPr>
        <p:spPr>
          <a:xfrm>
            <a:off x="1620000" y="1368000"/>
            <a:ext cx="810000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25000"/>
              <a:buFont typeface="StarSymbol"/>
              <a:buChar char=""/>
            </a:pPr>
            <a:r>
              <a:rPr lang="de-DE" sz="3600">
                <a:latin typeface="Arial"/>
              </a:rPr>
              <a:t>Fomos criados a imagem e semelhança de Deus em Seu caráter e personalidade e com capacidades de se emocionar, entristecer, raciocinar, </a:t>
            </a:r>
            <a:r>
              <a:rPr i="1" lang="de-DE" sz="3600">
                <a:latin typeface="Arial"/>
              </a:rPr>
              <a:t>criar, falar, ouvir, sentir. </a:t>
            </a:r>
            <a:r>
              <a:rPr lang="de-DE" sz="3600">
                <a:latin typeface="Arial"/>
              </a:rPr>
              <a:t>Somos racionais e não instintivos.</a:t>
            </a:r>
            <a:endParaRPr/>
          </a:p>
        </p:txBody>
      </p:sp>
    </p:spTree>
  </p:cSld>
  <p:transition>
    <p:wipe dir="d"/>
  </p:transition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